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7" r:id="rId3"/>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3" r:id="rId19"/>
    <p:sldId id="274" r:id="rId20"/>
    <p:sldId id="275" r:id="rId21"/>
    <p:sldId id="276" r:id="rId22"/>
    <p:sldId id="277" r:id="rId23"/>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39"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DCDCDC"/>
    <a:srgbClr val="F0F0F0"/>
    <a:srgbClr val="E6E6E6"/>
    <a:srgbClr val="C8C8C8"/>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showGuides="1">
      <p:cViewPr varScale="1">
        <p:scale>
          <a:sx n="99" d="100"/>
          <a:sy n="99" d="100"/>
        </p:scale>
        <p:origin x="84" y="582"/>
      </p:cViewPr>
      <p:guideLst>
        <p:guide orient="horz" pos="2160"/>
        <p:guide pos="3839"/>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 Type="http://schemas.openxmlformats.org/officeDocument/2006/relationships/slide" Target="slides/slide1.xml"/><Relationship Id="rId26" Type="http://schemas.openxmlformats.org/officeDocument/2006/relationships/tableStyles" Target="tableStyles.xml"/><Relationship Id="rId25" Type="http://schemas.openxmlformats.org/officeDocument/2006/relationships/viewProps" Target="viewProps.xml"/><Relationship Id="rId24" Type="http://schemas.openxmlformats.org/officeDocument/2006/relationships/presProps" Target="presProps.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5" Type="http://schemas.openxmlformats.org/officeDocument/2006/relationships/tags" Target="../tags/tag51.xml"/><Relationship Id="rId4" Type="http://schemas.openxmlformats.org/officeDocument/2006/relationships/tags" Target="../tags/tag50.xml"/><Relationship Id="rId3" Type="http://schemas.openxmlformats.org/officeDocument/2006/relationships/tags" Target="../tags/tag49.xml"/><Relationship Id="rId2" Type="http://schemas.openxmlformats.org/officeDocument/2006/relationships/tags" Target="../tags/tag48.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6" Type="http://schemas.openxmlformats.org/officeDocument/2006/relationships/tags" Target="../tags/tag56.xml"/><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tags" Target="../tags/tag52.xm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tags" Target="../tags/tag36.xml"/><Relationship Id="rId3" Type="http://schemas.openxmlformats.org/officeDocument/2006/relationships/tags" Target="../tags/tag35.xml"/><Relationship Id="rId2" Type="http://schemas.openxmlformats.org/officeDocument/2006/relationships/tags" Target="../tags/tag34.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7" Type="http://schemas.openxmlformats.org/officeDocument/2006/relationships/tags" Target="../tags/tag42.xml"/><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tags" Target="../tags/tag39.xml"/><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custDataLst>
              <p:tags r:id="rId2"/>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dirty="0"/>
              <a:t>单击此处编辑母版标题样式</a:t>
            </a:r>
            <a:endParaRPr lang="zh-CN" altLang="en-US" dirty="0"/>
          </a:p>
        </p:txBody>
      </p:sp>
      <p:sp>
        <p:nvSpPr>
          <p:cNvPr id="3" name="副标题 2"/>
          <p:cNvSpPr>
            <a:spLocks noGrp="1"/>
          </p:cNvSpPr>
          <p:nvPr>
            <p:ph type="subTitle" idx="1"/>
            <p:custDataLst>
              <p:tags r:id="rId3"/>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endParaRPr lang="zh-CN" altLang="en-US" dirty="0"/>
          </a:p>
        </p:txBody>
      </p:sp>
      <p:sp>
        <p:nvSpPr>
          <p:cNvPr id="16" name="日期占位符 15"/>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5"/>
            </p:custDataLst>
          </p:nvPr>
        </p:nvSpPr>
        <p:spPr/>
        <p:txBody>
          <a:bodyPr/>
          <a:lstStyle/>
          <a:p>
            <a:endParaRPr lang="zh-CN" altLang="en-US" dirty="0"/>
          </a:p>
        </p:txBody>
      </p:sp>
      <p:sp>
        <p:nvSpPr>
          <p:cNvPr id="18" name="灯片编号占位符 17"/>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08400" y="774000"/>
            <a:ext cx="10972800" cy="5482800"/>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lang="zh-CN" altLang="en-US" smtClean="0"/>
              <a:t>单击此处编辑标题</a:t>
            </a:r>
            <a:endParaRPr lang="zh-CN" altLang="en-US"/>
          </a:p>
        </p:txBody>
      </p:sp>
      <p:sp>
        <p:nvSpPr>
          <p:cNvPr id="7" name="文本占位符 6"/>
          <p:cNvSpPr>
            <a:spLocks noGrp="1"/>
          </p:cNvSpPr>
          <p:nvPr>
            <p:ph type="body" sz="quarter" idx="13"/>
            <p:custDataLst>
              <p:tags r:id="rId6"/>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idx="1"/>
            <p:custDataLst>
              <p:tags r:id="rId3"/>
            </p:custDataLst>
          </p:nvPr>
        </p:nvSpPr>
        <p:spPr>
          <a:xfrm>
            <a:off x="608400" y="1490400"/>
            <a:ext cx="10969200" cy="4759200"/>
          </a:xfrm>
        </p:spPr>
        <p:txBody>
          <a:bodyPr vert="horz" lIns="90000" tIns="46800" rIns="90000" bIns="4680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dirty="0"/>
              <a:t>单击此处编辑标题</a:t>
            </a:r>
            <a:endParaRPr lang="zh-CN" altLang="en-US" dirty="0"/>
          </a:p>
        </p:txBody>
      </p:sp>
      <p:sp>
        <p:nvSpPr>
          <p:cNvPr id="3" name="文本占位符 2"/>
          <p:cNvSpPr>
            <a:spLocks noGrp="1"/>
          </p:cNvSpPr>
          <p:nvPr>
            <p:ph type="body" idx="1" hasCustomPrompt="1"/>
            <p:custDataLst>
              <p:tags r:id="rId3"/>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sz="half" idx="1"/>
            <p:custDataLst>
              <p:tags r:id="rId3"/>
            </p:custDataLst>
          </p:nvPr>
        </p:nvSpPr>
        <p:spPr>
          <a:xfrm>
            <a:off x="608400" y="1501200"/>
            <a:ext cx="5176800" cy="4748400"/>
          </a:xfrm>
        </p:spPr>
        <p:txBody>
          <a:bodyPr vert="horz" lIns="90000" tIns="46800" rIns="90000" bIns="4680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custDataLst>
              <p:tags r:id="rId4"/>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文本占位符 2"/>
          <p:cNvSpPr>
            <a:spLocks noGrp="1"/>
          </p:cNvSpPr>
          <p:nvPr>
            <p:ph type="body" idx="1" hasCustomPrompt="1"/>
            <p:custDataLst>
              <p:tags r:id="rId3"/>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0840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hasCustomPrompt="1"/>
            <p:custDataLst>
              <p:tags r:id="rId5"/>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单击此处编辑文本</a:t>
            </a:r>
            <a:endParaRPr lang="zh-CN" altLang="en-US"/>
          </a:p>
        </p:txBody>
      </p:sp>
      <p:sp>
        <p:nvSpPr>
          <p:cNvPr id="6" name="内容占位符 5"/>
          <p:cNvSpPr>
            <a:spLocks noGrp="1"/>
          </p:cNvSpPr>
          <p:nvPr>
            <p:ph sz="quarter" idx="4"/>
            <p:custDataLst>
              <p:tags r:id="rId6"/>
            </p:custDataLst>
          </p:nvPr>
        </p:nvSpPr>
        <p:spPr>
          <a:xfrm>
            <a:off x="623575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08400" y="1555200"/>
            <a:ext cx="5233077" cy="4608000"/>
          </a:xfrm>
        </p:spPr>
        <p:txBody>
          <a:bodyPr vert="horz" lIns="90000" tIns="46800" rIns="90000" bIns="46800" rtlCol="0">
            <a:normAutofit/>
          </a:bodyPr>
          <a:lstStyle>
            <a:lvl1pPr>
              <a:buNone/>
              <a:defRPr sz="1600"/>
            </a:lvl1pPr>
          </a:lstStyle>
          <a:p>
            <a:pPr lvl="0"/>
            <a:endParaRPr lang="zh-CN" altLang="en-US"/>
          </a:p>
        </p:txBody>
      </p:sp>
      <p:sp>
        <p:nvSpPr>
          <p:cNvPr id="4" name="文本占位符 3"/>
          <p:cNvSpPr>
            <a:spLocks noGrp="1"/>
          </p:cNvSpPr>
          <p:nvPr>
            <p:ph type="body" sz="half" idx="2"/>
            <p:custDataLst>
              <p:tags r:id="rId3"/>
            </p:custDataLst>
          </p:nvPr>
        </p:nvSpPr>
        <p:spPr>
          <a:xfrm>
            <a:off x="6350400" y="1555200"/>
            <a:ext cx="5227200" cy="4608000"/>
          </a:xfrm>
        </p:spPr>
        <p:txBody>
          <a:bodyPr vert="horz" lIns="90000" tIns="46800" rIns="90000" bIns="46800" rtlCol="0">
            <a:normAutofit/>
          </a:bodyPr>
          <a:lstStyle>
            <a:lvl1pPr>
              <a:buNone/>
              <a:defRPr sz="1600"/>
            </a:lvl1pPr>
          </a:lstStyle>
          <a:p>
            <a:pPr lvl="0"/>
            <a:r>
              <a:rPr lang="zh-CN" altLang="en-US" smtClean="0"/>
              <a:t>单击此处编辑母版文本样式</a:t>
            </a:r>
            <a:endParaRPr lang="zh-CN" altLang="en-US"/>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p>
            <a:r>
              <a:rPr lang="zh-CN" altLang="en-US"/>
              <a:t>单击此处编辑母版标题样式</a:t>
            </a:r>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2"/>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lang="zh-CN" altLang="en-US" smtClean="0"/>
              <a:t>单击此处编辑标题</a:t>
            </a:r>
            <a:endParaRPr lang="zh-CN" altLang="en-US"/>
          </a:p>
        </p:txBody>
      </p:sp>
      <p:sp>
        <p:nvSpPr>
          <p:cNvPr id="3" name="竖排文字占位符 2"/>
          <p:cNvSpPr>
            <a:spLocks noGrp="1"/>
          </p:cNvSpPr>
          <p:nvPr>
            <p:ph type="body" orient="vert" idx="1"/>
            <p:custDataLst>
              <p:tags r:id="rId3"/>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8" Type="http://schemas.openxmlformats.org/officeDocument/2006/relationships/theme" Target="../theme/theme1.xml"/><Relationship Id="rId17" Type="http://schemas.openxmlformats.org/officeDocument/2006/relationships/tags" Target="../tags/tag62.xml"/><Relationship Id="rId16" Type="http://schemas.openxmlformats.org/officeDocument/2006/relationships/tags" Target="../tags/tag61.xml"/><Relationship Id="rId15" Type="http://schemas.openxmlformats.org/officeDocument/2006/relationships/tags" Target="../tags/tag60.xml"/><Relationship Id="rId14" Type="http://schemas.openxmlformats.org/officeDocument/2006/relationships/tags" Target="../tags/tag59.xml"/><Relationship Id="rId13" Type="http://schemas.openxmlformats.org/officeDocument/2006/relationships/tags" Target="../tags/tag58.xml"/><Relationship Id="rId12" Type="http://schemas.openxmlformats.org/officeDocument/2006/relationships/tags" Target="../tags/tag57.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3"/>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4"/>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5"/>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16"/>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defRPr>
            </a:lvl1pPr>
          </a:lstStyle>
          <a:p>
            <a:fld id="{49AE70B2-8BF9-45C0-BB95-33D1B9D3A854}" type="slidenum">
              <a:rPr lang="zh-CN" altLang="en-US" smtClean="0"/>
            </a:fld>
            <a:endParaRPr lang="zh-CN" altLang="en-US" dirty="0"/>
          </a:p>
        </p:txBody>
      </p:sp>
    </p:spTree>
    <p:custDataLst>
      <p:tags r:id="rId17"/>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fontAlgn="auto" latinLnBrk="0" hangingPunct="1">
        <a:lnSpc>
          <a:spcPct val="100000"/>
        </a:lnSpc>
        <a:spcBef>
          <a:spcPct val="0"/>
        </a:spcBef>
        <a:buNone/>
        <a:defRPr sz="3600" b="0" u="none" strike="noStrike" kern="1200" cap="none" spc="300" normalizeH="0" baseline="0">
          <a:solidFill>
            <a:schemeClr val="tx1">
              <a:lumMod val="85000"/>
              <a:lumOff val="15000"/>
            </a:schemeClr>
          </a:solidFill>
          <a:uFillTx/>
          <a:latin typeface="+mj-lt"/>
          <a:ea typeface="+mj-ea"/>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mn-lt"/>
          <a:ea typeface="+mn-ea"/>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mn-lt"/>
          <a:ea typeface="+mn-ea"/>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mn-lt"/>
          <a:ea typeface="+mn-ea"/>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mn-lt"/>
          <a:ea typeface="+mn-ea"/>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7.xml"/><Relationship Id="rId1" Type="http://schemas.openxmlformats.org/officeDocument/2006/relationships/image" Target="../media/image1.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7.xml"/><Relationship Id="rId1" Type="http://schemas.openxmlformats.org/officeDocument/2006/relationships/image" Target="../media/image2.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rot="10256978">
            <a:off x="8760250" y="3576329"/>
            <a:ext cx="4208793" cy="4122855"/>
            <a:chOff x="-444096" y="-90212"/>
            <a:chExt cx="4208793" cy="4122855"/>
          </a:xfrm>
        </p:grpSpPr>
        <p:sp>
          <p:nvSpPr>
            <p:cNvPr id="3" name="椭圆 2"/>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5" name="椭圆 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6" name="椭圆 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7" name="椭圆 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10" name="椭圆 9"/>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11" name="椭圆 10"/>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4" name="椭圆 23"/>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47" name="组合 46"/>
          <p:cNvGrpSpPr/>
          <p:nvPr/>
        </p:nvGrpSpPr>
        <p:grpSpPr>
          <a:xfrm>
            <a:off x="0" y="0"/>
            <a:ext cx="410444" cy="5910196"/>
            <a:chOff x="0" y="0"/>
            <a:chExt cx="410444" cy="5910196"/>
          </a:xfrm>
        </p:grpSpPr>
        <p:grpSp>
          <p:nvGrpSpPr>
            <p:cNvPr id="22" name="组合 21"/>
            <p:cNvGrpSpPr/>
            <p:nvPr/>
          </p:nvGrpSpPr>
          <p:grpSpPr>
            <a:xfrm>
              <a:off x="0" y="180000"/>
              <a:ext cx="180000" cy="5730196"/>
              <a:chOff x="0" y="180000"/>
              <a:chExt cx="180000" cy="5730196"/>
            </a:xfrm>
            <a:solidFill>
              <a:srgbClr val="887875"/>
            </a:solidFill>
          </p:grpSpPr>
          <p:sp>
            <p:nvSpPr>
              <p:cNvPr id="9" name="矩形 8"/>
              <p:cNvSpPr/>
              <p:nvPr/>
            </p:nvSpPr>
            <p:spPr>
              <a:xfrm rot="5400000">
                <a:off x="-2685098" y="2865098"/>
                <a:ext cx="555019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1" name="等腰三角形 20"/>
              <p:cNvSpPr/>
              <p:nvPr/>
            </p:nvSpPr>
            <p:spPr>
              <a:xfrm rot="10800000">
                <a:off x="0" y="5730196"/>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28" name="矩形 27"/>
            <p:cNvSpPr/>
            <p:nvPr/>
          </p:nvSpPr>
          <p:spPr>
            <a:xfrm rot="5400000">
              <a:off x="-1659557" y="1890000"/>
              <a:ext cx="3960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9" name="等腰三角形 28"/>
            <p:cNvSpPr/>
            <p:nvPr/>
          </p:nvSpPr>
          <p:spPr>
            <a:xfrm rot="10800000">
              <a:off x="230444" y="3955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46" name="组合 45"/>
          <p:cNvGrpSpPr/>
          <p:nvPr/>
        </p:nvGrpSpPr>
        <p:grpSpPr>
          <a:xfrm>
            <a:off x="0" y="0"/>
            <a:ext cx="9015656" cy="402315"/>
            <a:chOff x="0" y="0"/>
            <a:chExt cx="9015656" cy="402315"/>
          </a:xfrm>
        </p:grpSpPr>
        <p:grpSp>
          <p:nvGrpSpPr>
            <p:cNvPr id="23" name="组合 22"/>
            <p:cNvGrpSpPr/>
            <p:nvPr/>
          </p:nvGrpSpPr>
          <p:grpSpPr>
            <a:xfrm>
              <a:off x="0" y="0"/>
              <a:ext cx="9015656" cy="180000"/>
              <a:chOff x="0" y="0"/>
              <a:chExt cx="9015656" cy="180000"/>
            </a:xfrm>
            <a:solidFill>
              <a:srgbClr val="887875"/>
            </a:solidFill>
          </p:grpSpPr>
          <p:sp>
            <p:nvSpPr>
              <p:cNvPr id="8" name="矩形 7"/>
              <p:cNvSpPr/>
              <p:nvPr/>
            </p:nvSpPr>
            <p:spPr>
              <a:xfrm>
                <a:off x="0" y="0"/>
                <a:ext cx="883565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4C57A"/>
                  </a:solidFill>
                  <a:latin typeface="微软雅黑" panose="020B0503020204020204" charset="-122"/>
                  <a:ea typeface="微软雅黑" panose="020B0503020204020204" charset="-122"/>
                  <a:sym typeface="微软雅黑" panose="020B0503020204020204" charset="-122"/>
                </a:endParaRPr>
              </a:p>
            </p:txBody>
          </p:sp>
          <p:sp>
            <p:nvSpPr>
              <p:cNvPr id="20" name="等腰三角形 19"/>
              <p:cNvSpPr/>
              <p:nvPr/>
            </p:nvSpPr>
            <p:spPr>
              <a:xfrm rot="5400000">
                <a:off x="8835656" y="0"/>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4C57A"/>
                  </a:solidFill>
                  <a:latin typeface="微软雅黑" panose="020B0503020204020204" charset="-122"/>
                  <a:ea typeface="微软雅黑" panose="020B0503020204020204" charset="-122"/>
                  <a:sym typeface="微软雅黑" panose="020B0503020204020204" charset="-122"/>
                </a:endParaRPr>
              </a:p>
            </p:txBody>
          </p:sp>
        </p:grpSp>
        <p:grpSp>
          <p:nvGrpSpPr>
            <p:cNvPr id="30" name="组合 29"/>
            <p:cNvGrpSpPr/>
            <p:nvPr/>
          </p:nvGrpSpPr>
          <p:grpSpPr>
            <a:xfrm>
              <a:off x="1" y="222315"/>
              <a:ext cx="7229328" cy="180000"/>
              <a:chOff x="0" y="170600"/>
              <a:chExt cx="7162213" cy="189400"/>
            </a:xfrm>
          </p:grpSpPr>
          <p:sp>
            <p:nvSpPr>
              <p:cNvPr id="26" name="等腰三角形 25"/>
              <p:cNvSpPr/>
              <p:nvPr/>
            </p:nvSpPr>
            <p:spPr>
              <a:xfrm rot="5400000">
                <a:off x="6982213" y="170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4C57A"/>
                  </a:solidFill>
                  <a:latin typeface="微软雅黑" panose="020B0503020204020204" charset="-122"/>
                  <a:ea typeface="微软雅黑" panose="020B0503020204020204" charset="-122"/>
                  <a:sym typeface="微软雅黑" panose="020B0503020204020204" charset="-122"/>
                </a:endParaRPr>
              </a:p>
            </p:txBody>
          </p:sp>
          <p:sp>
            <p:nvSpPr>
              <p:cNvPr id="25" name="矩形 24"/>
              <p:cNvSpPr/>
              <p:nvPr/>
            </p:nvSpPr>
            <p:spPr>
              <a:xfrm>
                <a:off x="0" y="180000"/>
                <a:ext cx="6984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4C57A"/>
                  </a:solidFill>
                  <a:latin typeface="微软雅黑" panose="020B0503020204020204" charset="-122"/>
                  <a:ea typeface="微软雅黑" panose="020B0503020204020204" charset="-122"/>
                  <a:sym typeface="微软雅黑" panose="020B0503020204020204" charset="-122"/>
                </a:endParaRPr>
              </a:p>
            </p:txBody>
          </p:sp>
        </p:grpSp>
      </p:grpSp>
      <p:grpSp>
        <p:nvGrpSpPr>
          <p:cNvPr id="73" name="组合 72" descr="7b0a2020202022776f7264617274223a2022220a7d0a"/>
          <p:cNvGrpSpPr/>
          <p:nvPr/>
        </p:nvGrpSpPr>
        <p:grpSpPr>
          <a:xfrm>
            <a:off x="1912480" y="1475714"/>
            <a:ext cx="8534121" cy="3853667"/>
            <a:chOff x="1364475" y="-496596"/>
            <a:chExt cx="8534121" cy="3853667"/>
          </a:xfrm>
        </p:grpSpPr>
        <p:sp>
          <p:nvSpPr>
            <p:cNvPr id="56" name="椭圆 55"/>
            <p:cNvSpPr/>
            <p:nvPr/>
          </p:nvSpPr>
          <p:spPr>
            <a:xfrm rot="5400000">
              <a:off x="1343050" y="1946288"/>
              <a:ext cx="1432208" cy="1389358"/>
            </a:xfrm>
            <a:prstGeom prst="ellipse">
              <a:avLst/>
            </a:prstGeom>
            <a:pattFill prst="dkDnDiag">
              <a:fgClr>
                <a:srgbClr val="FBEACE"/>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72" name="组合 71"/>
            <p:cNvGrpSpPr/>
            <p:nvPr/>
          </p:nvGrpSpPr>
          <p:grpSpPr>
            <a:xfrm>
              <a:off x="1651851" y="-496596"/>
              <a:ext cx="8246745" cy="2679367"/>
              <a:chOff x="1651851" y="-496596"/>
              <a:chExt cx="8246745" cy="2679367"/>
            </a:xfrm>
          </p:grpSpPr>
          <p:sp>
            <p:nvSpPr>
              <p:cNvPr id="4" name="文本框 3"/>
              <p:cNvSpPr txBox="1"/>
              <p:nvPr/>
            </p:nvSpPr>
            <p:spPr>
              <a:xfrm>
                <a:off x="1651851" y="-496596"/>
                <a:ext cx="8246745" cy="2214880"/>
              </a:xfrm>
              <a:prstGeom prst="rect">
                <a:avLst/>
              </a:prstGeom>
              <a:noFill/>
            </p:spPr>
            <p:txBody>
              <a:bodyPr wrap="square" rtlCol="0">
                <a:spAutoFit/>
              </a:bodyPr>
              <a:lstStyle/>
              <a:p>
                <a:pPr algn="ctr"/>
                <a:r>
                  <a:rPr lang="zh-CN" altLang="en-US" sz="13800" dirty="0">
                    <a:ln w="22225">
                      <a:solidFill>
                        <a:srgbClr val="E81818"/>
                      </a:solidFill>
                      <a:prstDash val="solid"/>
                    </a:ln>
                    <a:gradFill>
                      <a:gsLst>
                        <a:gs pos="51300">
                          <a:srgbClr val="FE5F4A"/>
                        </a:gs>
                        <a:gs pos="0">
                          <a:srgbClr val="DF0303"/>
                        </a:gs>
                        <a:gs pos="100000">
                          <a:srgbClr val="FEA06E"/>
                        </a:gs>
                      </a:gsLst>
                      <a:lin ang="5400000" scaled="1"/>
                    </a:gradFill>
                    <a:effectLst/>
                    <a:latin typeface="方正粗黑宋简体" panose="02000000000000000000" charset="-122"/>
                    <a:ea typeface="方正粗黑宋简体" panose="02000000000000000000" charset="-122"/>
                    <a:sym typeface="微软雅黑" panose="020B0503020204020204" charset="-122"/>
                  </a:rPr>
                  <a:t>学考金典</a:t>
                </a:r>
                <a:endParaRPr lang="zh-CN" altLang="en-US" sz="13800" dirty="0">
                  <a:ln w="22225">
                    <a:solidFill>
                      <a:srgbClr val="E81818"/>
                    </a:solidFill>
                    <a:prstDash val="solid"/>
                  </a:ln>
                  <a:gradFill>
                    <a:gsLst>
                      <a:gs pos="51300">
                        <a:srgbClr val="FE5F4A"/>
                      </a:gs>
                      <a:gs pos="0">
                        <a:srgbClr val="DF0303"/>
                      </a:gs>
                      <a:gs pos="100000">
                        <a:srgbClr val="FEA06E"/>
                      </a:gs>
                    </a:gsLst>
                    <a:lin ang="5400000" scaled="1"/>
                  </a:gradFill>
                  <a:effectLst/>
                  <a:latin typeface="方正粗黑宋简体" panose="02000000000000000000" charset="-122"/>
                  <a:ea typeface="方正粗黑宋简体" panose="02000000000000000000" charset="-122"/>
                  <a:sym typeface="微软雅黑" panose="020B0503020204020204" charset="-122"/>
                </a:endParaRPr>
              </a:p>
            </p:txBody>
          </p:sp>
          <p:sp>
            <p:nvSpPr>
              <p:cNvPr id="57" name="椭圆 56"/>
              <p:cNvSpPr/>
              <p:nvPr/>
            </p:nvSpPr>
            <p:spPr>
              <a:xfrm rot="5400000">
                <a:off x="2054258" y="1599688"/>
                <a:ext cx="600682" cy="565484"/>
              </a:xfrm>
              <a:prstGeom prst="ellipse">
                <a:avLst/>
              </a:prstGeom>
              <a:solidFill>
                <a:srgbClr val="99C9C8">
                  <a:alpha val="1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58" name="椭圆 57"/>
              <p:cNvSpPr/>
              <p:nvPr/>
            </p:nvSpPr>
            <p:spPr>
              <a:xfrm rot="5400000" flipH="1">
                <a:off x="2993333" y="1501839"/>
                <a:ext cx="321478" cy="311858"/>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grpSp>
      <p:sp>
        <p:nvSpPr>
          <p:cNvPr id="13" name="文本框 12"/>
          <p:cNvSpPr txBox="1"/>
          <p:nvPr/>
        </p:nvSpPr>
        <p:spPr>
          <a:xfrm>
            <a:off x="3361690" y="3613785"/>
            <a:ext cx="5923280" cy="583565"/>
          </a:xfrm>
          <a:prstGeom prst="rect">
            <a:avLst/>
          </a:prstGeom>
          <a:noFill/>
        </p:spPr>
        <p:txBody>
          <a:bodyPr wrap="square" rtlCol="0">
            <a:spAutoFit/>
          </a:bodyPr>
          <a:p>
            <a:pPr algn="dist"/>
            <a:r>
              <a:rPr lang="zh-CN" altLang="en-US" sz="3200">
                <a:solidFill>
                  <a:schemeClr val="tx1">
                    <a:lumMod val="75000"/>
                    <a:lumOff val="25000"/>
                  </a:schemeClr>
                </a:solidFill>
                <a:latin typeface="黑体" panose="02010609060101010101" charset="-122"/>
                <a:ea typeface="黑体" panose="02010609060101010101" charset="-122"/>
              </a:rPr>
              <a:t>广西普通高中学业水平考试</a:t>
            </a:r>
            <a:endParaRPr lang="zh-CN" altLang="en-US" sz="3200">
              <a:solidFill>
                <a:schemeClr val="tx1">
                  <a:lumMod val="75000"/>
                  <a:lumOff val="25000"/>
                </a:schemeClr>
              </a:solidFill>
              <a:latin typeface="黑体" panose="02010609060101010101" charset="-122"/>
              <a:ea typeface="黑体" panose="02010609060101010101" charset="-122"/>
            </a:endParaRPr>
          </a:p>
        </p:txBody>
      </p:sp>
      <p:sp>
        <p:nvSpPr>
          <p:cNvPr id="14" name="文本框 13"/>
          <p:cNvSpPr txBox="1"/>
          <p:nvPr/>
        </p:nvSpPr>
        <p:spPr>
          <a:xfrm>
            <a:off x="4697730" y="4413250"/>
            <a:ext cx="3248660" cy="829945"/>
          </a:xfrm>
          <a:prstGeom prst="rect">
            <a:avLst/>
          </a:prstGeom>
          <a:noFill/>
        </p:spPr>
        <p:txBody>
          <a:bodyPr wrap="square" rtlCol="0">
            <a:spAutoFit/>
          </a:bodyPr>
          <a:p>
            <a:pPr algn="dist"/>
            <a:r>
              <a:rPr lang="zh-CN" altLang="en-US" sz="4800" b="1">
                <a:solidFill>
                  <a:schemeClr val="tx1">
                    <a:lumMod val="75000"/>
                    <a:lumOff val="25000"/>
                  </a:schemeClr>
                </a:solidFill>
                <a:latin typeface="宋体" panose="02010600030101010101" pitchFamily="2" charset="-122"/>
                <a:ea typeface="宋体" panose="02010600030101010101" pitchFamily="2" charset="-122"/>
              </a:rPr>
              <a:t>训练指导</a:t>
            </a:r>
            <a:endParaRPr lang="zh-CN" altLang="en-US" sz="4800" b="1">
              <a:solidFill>
                <a:schemeClr val="tx1">
                  <a:lumMod val="75000"/>
                  <a:lumOff val="25000"/>
                </a:schemeClr>
              </a:solidFill>
              <a:latin typeface="宋体" panose="02010600030101010101" pitchFamily="2" charset="-122"/>
              <a:ea typeface="宋体" panose="02010600030101010101" pitchFamily="2" charset="-122"/>
            </a:endParaRPr>
          </a:p>
        </p:txBody>
      </p:sp>
      <p:sp>
        <p:nvSpPr>
          <p:cNvPr id="33" name="流程图: 终止 32"/>
          <p:cNvSpPr/>
          <p:nvPr/>
        </p:nvSpPr>
        <p:spPr>
          <a:xfrm>
            <a:off x="5336540" y="5536565"/>
            <a:ext cx="1973580" cy="775335"/>
          </a:xfrm>
          <a:prstGeom prst="flowChartTerminator">
            <a:avLst/>
          </a:prstGeom>
          <a:solidFill>
            <a:srgbClr val="F4C57A"/>
          </a:solidFill>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3600" b="1">
                <a:solidFill>
                  <a:schemeClr val="tx1">
                    <a:lumMod val="75000"/>
                    <a:lumOff val="25000"/>
                  </a:schemeClr>
                </a:solidFill>
                <a:latin typeface="黑体" panose="02010609060101010101" charset="-122"/>
                <a:ea typeface="黑体" panose="02010609060101010101" charset="-122"/>
              </a:rPr>
              <a:t>生物学</a:t>
            </a:r>
            <a:endParaRPr lang="zh-CN" altLang="en-US" sz="3600" b="1">
              <a:solidFill>
                <a:schemeClr val="tx1">
                  <a:lumMod val="75000"/>
                  <a:lumOff val="25000"/>
                </a:schemeClr>
              </a:solidFill>
              <a:latin typeface="黑体" panose="02010609060101010101" charset="-122"/>
              <a:ea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73"/>
                                        </p:tgtEl>
                                        <p:attrNameLst>
                                          <p:attrName>style.visibility</p:attrName>
                                        </p:attrNameLst>
                                      </p:cBhvr>
                                      <p:to>
                                        <p:strVal val="visible"/>
                                      </p:to>
                                    </p:set>
                                    <p:animEffect transition="in" filter="wipe(left)">
                                      <p:cBhvr>
                                        <p:cTn id="7" dur="500"/>
                                        <p:tgtEl>
                                          <p:spTgt spid="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1" name="文本框 10"/>
          <p:cNvSpPr txBox="1"/>
          <p:nvPr/>
        </p:nvSpPr>
        <p:spPr>
          <a:xfrm>
            <a:off x="836295" y="428625"/>
            <a:ext cx="6778625" cy="645160"/>
          </a:xfrm>
          <a:prstGeom prst="rect">
            <a:avLst/>
          </a:prstGeom>
          <a:noFill/>
        </p:spPr>
        <p:txBody>
          <a:bodyPr wrap="square" rtlCol="0">
            <a:spAutoFit/>
          </a:bodyPr>
          <a:lstStyle/>
          <a:p>
            <a:pPr algn="just"/>
            <a:r>
              <a:rPr lang="zh-CN" altLang="en-US"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rPr>
              <a:t>（</a:t>
            </a:r>
            <a:r>
              <a:rPr lang="zh-CN" altLang="en-US"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rPr>
              <a:t>二）细胞内的基本化学反应</a:t>
            </a:r>
            <a:endParaRPr lang="zh-CN" altLang="en-US"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endParaRPr>
          </a:p>
        </p:txBody>
      </p:sp>
      <p:grpSp>
        <p:nvGrpSpPr>
          <p:cNvPr id="13" name="组合 12"/>
          <p:cNvGrpSpPr/>
          <p:nvPr/>
        </p:nvGrpSpPr>
        <p:grpSpPr>
          <a:xfrm>
            <a:off x="6322060" y="582295"/>
            <a:ext cx="857885" cy="744220"/>
            <a:chOff x="7070753" y="3387873"/>
            <a:chExt cx="1692247" cy="1079500"/>
          </a:xfrm>
        </p:grpSpPr>
        <p:cxnSp>
          <p:nvCxnSpPr>
            <p:cNvPr id="14" name="直接连接符 13"/>
            <p:cNvCxnSpPr/>
            <p:nvPr/>
          </p:nvCxnSpPr>
          <p:spPr>
            <a:xfrm>
              <a:off x="7070753" y="4218485"/>
              <a:ext cx="1692247"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1" name="文本框 30"/>
          <p:cNvSpPr txBox="1"/>
          <p:nvPr/>
        </p:nvSpPr>
        <p:spPr>
          <a:xfrm>
            <a:off x="476250" y="1421130"/>
            <a:ext cx="11240135" cy="5209540"/>
          </a:xfrm>
          <a:prstGeom prst="rect">
            <a:avLst/>
          </a:prstGeom>
          <a:noFill/>
        </p:spPr>
        <p:txBody>
          <a:bodyPr wrap="square" rtlCol="0">
            <a:noAutofit/>
          </a:bodyPr>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细胞的功能绝大多数基于化学反应，</a:t>
            </a:r>
            <a:r>
              <a:rPr lang="zh-CN" altLang="en-US" sz="2800">
                <a:latin typeface="宋体" panose="02010600030101010101" pitchFamily="2" charset="-122"/>
                <a:ea typeface="宋体" panose="02010600030101010101" pitchFamily="2" charset="-122"/>
                <a:cs typeface="宋体" panose="02010600030101010101" pitchFamily="2" charset="-122"/>
              </a:rPr>
              <a:t>这些反应发生在细胞特定区域。</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1.</a:t>
            </a:r>
            <a:r>
              <a:rPr lang="zh-CN" altLang="en-US" sz="2800">
                <a:latin typeface="宋体" panose="02010600030101010101" pitchFamily="2" charset="-122"/>
                <a:ea typeface="宋体" panose="02010600030101010101" pitchFamily="2" charset="-122"/>
                <a:cs typeface="宋体" panose="02010600030101010101" pitchFamily="2" charset="-122"/>
              </a:rPr>
              <a:t>说明绝大多数酶是一类能催化生化反应的蛋白质，酶活性受到环境因素（如</a:t>
            </a:r>
            <a:r>
              <a:rPr lang="en-US" altLang="zh-CN" sz="2800">
                <a:latin typeface="Times New Roman" panose="02020603050405020304" charset="0"/>
                <a:ea typeface="宋体" panose="02010600030101010101" pitchFamily="2" charset="-122"/>
                <a:cs typeface="Times New Roman" panose="02020603050405020304" charset="0"/>
              </a:rPr>
              <a:t>pH</a:t>
            </a:r>
            <a:r>
              <a:rPr lang="zh-CN" altLang="en-US" sz="2800">
                <a:latin typeface="宋体" panose="02010600030101010101" pitchFamily="2" charset="-122"/>
                <a:ea typeface="宋体" panose="02010600030101010101" pitchFamily="2" charset="-122"/>
                <a:cs typeface="宋体" panose="02010600030101010101" pitchFamily="2" charset="-122"/>
              </a:rPr>
              <a:t>和温度等）</a:t>
            </a:r>
            <a:r>
              <a:rPr lang="zh-CN" altLang="en-US" sz="2800">
                <a:latin typeface="宋体" panose="02010600030101010101" pitchFamily="2" charset="-122"/>
                <a:ea typeface="宋体" panose="02010600030101010101" pitchFamily="2" charset="-122"/>
                <a:cs typeface="宋体" panose="02010600030101010101" pitchFamily="2" charset="-122"/>
              </a:rPr>
              <a:t>的影响。</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2.</a:t>
            </a:r>
            <a:r>
              <a:rPr lang="zh-CN" altLang="en-US" sz="2800">
                <a:latin typeface="宋体" panose="02010600030101010101" pitchFamily="2" charset="-122"/>
                <a:ea typeface="宋体" panose="02010600030101010101" pitchFamily="2" charset="-122"/>
                <a:cs typeface="宋体" panose="02010600030101010101" pitchFamily="2" charset="-122"/>
              </a:rPr>
              <a:t>解释</a:t>
            </a:r>
            <a:r>
              <a:rPr lang="en-US" altLang="zh-CN" sz="2800">
                <a:latin typeface="Times New Roman" panose="02020603050405020304" charset="0"/>
                <a:ea typeface="宋体" panose="02010600030101010101" pitchFamily="2" charset="-122"/>
                <a:cs typeface="Times New Roman" panose="02020603050405020304" charset="0"/>
              </a:rPr>
              <a:t>ATP</a:t>
            </a:r>
            <a:r>
              <a:rPr lang="zh-CN" altLang="en-US" sz="2800">
                <a:latin typeface="宋体" panose="02010600030101010101" pitchFamily="2" charset="-122"/>
                <a:ea typeface="宋体" panose="02010600030101010101" pitchFamily="2" charset="-122"/>
                <a:cs typeface="宋体" panose="02010600030101010101" pitchFamily="2" charset="-122"/>
              </a:rPr>
              <a:t>是驱动细胞生命活动的直接能源物质。</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3.</a:t>
            </a:r>
            <a:r>
              <a:rPr lang="zh-CN" altLang="en-US" sz="2800">
                <a:latin typeface="宋体" panose="02010600030101010101" pitchFamily="2" charset="-122"/>
                <a:ea typeface="宋体" panose="02010600030101010101" pitchFamily="2" charset="-122"/>
                <a:cs typeface="宋体" panose="02010600030101010101" pitchFamily="2" charset="-122"/>
              </a:rPr>
              <a:t>说明植物细胞的叶绿体从太阳光中捕获能量</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这些能量在二氧化碳和水转变为糖与氧气的过程中</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转换并储存为糖分子中的化学能。</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4.</a:t>
            </a:r>
            <a:r>
              <a:rPr lang="zh-CN" altLang="en-US" sz="2800">
                <a:latin typeface="宋体" panose="02010600030101010101" pitchFamily="2" charset="-122"/>
                <a:ea typeface="宋体" panose="02010600030101010101" pitchFamily="2" charset="-122"/>
                <a:cs typeface="宋体" panose="02010600030101010101" pitchFamily="2" charset="-122"/>
              </a:rPr>
              <a:t>说明生物通过细胞呼吸将储存在有机分子中的能量转化为生命活动可以利用的能量。</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1" name="文本框 10"/>
          <p:cNvSpPr txBox="1"/>
          <p:nvPr/>
        </p:nvSpPr>
        <p:spPr>
          <a:xfrm>
            <a:off x="635635" y="428625"/>
            <a:ext cx="5006975" cy="645160"/>
          </a:xfrm>
          <a:prstGeom prst="rect">
            <a:avLst/>
          </a:prstGeom>
          <a:noFill/>
        </p:spPr>
        <p:txBody>
          <a:bodyPr wrap="square" rtlCol="0">
            <a:spAutoFit/>
          </a:bodyPr>
          <a:lstStyle/>
          <a:p>
            <a:pPr algn="just"/>
            <a:r>
              <a:rPr lang="zh-CN" altLang="en-US"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rPr>
              <a:t>（</a:t>
            </a:r>
            <a:r>
              <a:rPr lang="zh-CN" altLang="en-US"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rPr>
              <a:t>三）细胞的生命进程</a:t>
            </a:r>
            <a:endParaRPr lang="zh-CN" altLang="en-US"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endParaRPr>
          </a:p>
        </p:txBody>
      </p:sp>
      <p:grpSp>
        <p:nvGrpSpPr>
          <p:cNvPr id="13" name="组合 12"/>
          <p:cNvGrpSpPr/>
          <p:nvPr/>
        </p:nvGrpSpPr>
        <p:grpSpPr>
          <a:xfrm>
            <a:off x="4745355" y="582295"/>
            <a:ext cx="857885" cy="744220"/>
            <a:chOff x="7070753" y="3387873"/>
            <a:chExt cx="1692247" cy="1079500"/>
          </a:xfrm>
        </p:grpSpPr>
        <p:cxnSp>
          <p:nvCxnSpPr>
            <p:cNvPr id="14" name="直接连接符 13"/>
            <p:cNvCxnSpPr/>
            <p:nvPr/>
          </p:nvCxnSpPr>
          <p:spPr>
            <a:xfrm>
              <a:off x="7070753" y="4218485"/>
              <a:ext cx="1692247"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1" name="文本框 30"/>
          <p:cNvSpPr txBox="1"/>
          <p:nvPr/>
        </p:nvSpPr>
        <p:spPr>
          <a:xfrm>
            <a:off x="476250" y="1236345"/>
            <a:ext cx="11240135" cy="4130675"/>
          </a:xfrm>
          <a:prstGeom prst="rect">
            <a:avLst/>
          </a:prstGeom>
          <a:noFill/>
        </p:spPr>
        <p:txBody>
          <a:bodyPr wrap="square" rtlCol="0">
            <a:noAutofit/>
          </a:bodyPr>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细胞会经历生长、增殖、分化、衰老和死亡等生命进程。</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1.</a:t>
            </a:r>
            <a:r>
              <a:rPr lang="zh-CN" altLang="en-US" sz="2800">
                <a:latin typeface="宋体" panose="02010600030101010101" pitchFamily="2" charset="-122"/>
                <a:ea typeface="宋体" panose="02010600030101010101" pitchFamily="2" charset="-122"/>
                <a:cs typeface="宋体" panose="02010600030101010101" pitchFamily="2" charset="-122"/>
              </a:rPr>
              <a:t>描述细胞通过不同的方式进行分裂，</a:t>
            </a:r>
            <a:r>
              <a:rPr lang="zh-CN" altLang="en-US" sz="2800">
                <a:latin typeface="宋体" panose="02010600030101010101" pitchFamily="2" charset="-122"/>
                <a:ea typeface="宋体" panose="02010600030101010101" pitchFamily="2" charset="-122"/>
                <a:cs typeface="宋体" panose="02010600030101010101" pitchFamily="2" charset="-122"/>
              </a:rPr>
              <a:t>其中有丝分裂保证了遗传信息在亲代和子代细胞中的一致性。</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2.</a:t>
            </a:r>
            <a:r>
              <a:rPr lang="zh-CN" altLang="en-US" sz="2800">
                <a:latin typeface="宋体" panose="02010600030101010101" pitchFamily="2" charset="-122"/>
                <a:ea typeface="宋体" panose="02010600030101010101" pitchFamily="2" charset="-122"/>
                <a:cs typeface="宋体" panose="02010600030101010101" pitchFamily="2" charset="-122"/>
              </a:rPr>
              <a:t>说明在个体发育过程中，细胞在形态、结构和功能方面发生特异性的分化，</a:t>
            </a:r>
            <a:r>
              <a:rPr lang="zh-CN" altLang="en-US" sz="2800">
                <a:latin typeface="宋体" panose="02010600030101010101" pitchFamily="2" charset="-122"/>
                <a:ea typeface="宋体" panose="02010600030101010101" pitchFamily="2" charset="-122"/>
                <a:cs typeface="宋体" panose="02010600030101010101" pitchFamily="2" charset="-122"/>
              </a:rPr>
              <a:t>形成了复杂的多细胞生物体。</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3.</a:t>
            </a:r>
            <a:r>
              <a:rPr lang="zh-CN" altLang="en-US" sz="2800">
                <a:latin typeface="宋体" panose="02010600030101010101" pitchFamily="2" charset="-122"/>
                <a:ea typeface="宋体" panose="02010600030101010101" pitchFamily="2" charset="-122"/>
                <a:cs typeface="宋体" panose="02010600030101010101" pitchFamily="2" charset="-122"/>
              </a:rPr>
              <a:t>描述在正常情况下，</a:t>
            </a:r>
            <a:r>
              <a:rPr lang="zh-CN" altLang="en-US" sz="2800">
                <a:latin typeface="宋体" panose="02010600030101010101" pitchFamily="2" charset="-122"/>
                <a:ea typeface="宋体" panose="02010600030101010101" pitchFamily="2" charset="-122"/>
                <a:cs typeface="宋体" panose="02010600030101010101" pitchFamily="2" charset="-122"/>
              </a:rPr>
              <a:t>细胞的衰老和死亡是一种自然的生理过程。</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a:off x="0" y="0"/>
            <a:ext cx="9015656" cy="5910196"/>
            <a:chOff x="0" y="0"/>
            <a:chExt cx="9015656" cy="5910196"/>
          </a:xfrm>
        </p:grpSpPr>
        <p:grpSp>
          <p:nvGrpSpPr>
            <p:cNvPr id="4" name="组合 3"/>
            <p:cNvGrpSpPr/>
            <p:nvPr/>
          </p:nvGrpSpPr>
          <p:grpSpPr>
            <a:xfrm>
              <a:off x="0" y="0"/>
              <a:ext cx="410444" cy="5910196"/>
              <a:chOff x="0" y="0"/>
              <a:chExt cx="410444" cy="5910196"/>
            </a:xfrm>
          </p:grpSpPr>
          <p:grpSp>
            <p:nvGrpSpPr>
              <p:cNvPr id="5" name="组合 4"/>
              <p:cNvGrpSpPr/>
              <p:nvPr/>
            </p:nvGrpSpPr>
            <p:grpSpPr>
              <a:xfrm>
                <a:off x="0" y="180000"/>
                <a:ext cx="180000" cy="5730196"/>
                <a:chOff x="0" y="180000"/>
                <a:chExt cx="180000" cy="5730196"/>
              </a:xfrm>
              <a:solidFill>
                <a:srgbClr val="887875"/>
              </a:solidFill>
            </p:grpSpPr>
            <p:sp>
              <p:nvSpPr>
                <p:cNvPr id="8" name="矩形 7"/>
                <p:cNvSpPr/>
                <p:nvPr/>
              </p:nvSpPr>
              <p:spPr>
                <a:xfrm rot="5400000">
                  <a:off x="-2685098" y="2865098"/>
                  <a:ext cx="555019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9" name="等腰三角形 8"/>
                <p:cNvSpPr/>
                <p:nvPr/>
              </p:nvSpPr>
              <p:spPr>
                <a:xfrm rot="10800000">
                  <a:off x="0" y="5730196"/>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6" name="矩形 5"/>
              <p:cNvSpPr/>
              <p:nvPr/>
            </p:nvSpPr>
            <p:spPr>
              <a:xfrm rot="5400000">
                <a:off x="-1659557" y="1890000"/>
                <a:ext cx="3960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7" name="等腰三角形 6"/>
              <p:cNvSpPr/>
              <p:nvPr/>
            </p:nvSpPr>
            <p:spPr>
              <a:xfrm rot="10800000">
                <a:off x="230444" y="3955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10" name="组合 9"/>
            <p:cNvGrpSpPr/>
            <p:nvPr/>
          </p:nvGrpSpPr>
          <p:grpSpPr>
            <a:xfrm>
              <a:off x="0" y="0"/>
              <a:ext cx="9015656" cy="402315"/>
              <a:chOff x="0" y="0"/>
              <a:chExt cx="9015656" cy="402315"/>
            </a:xfrm>
          </p:grpSpPr>
          <p:grpSp>
            <p:nvGrpSpPr>
              <p:cNvPr id="11" name="组合 10"/>
              <p:cNvGrpSpPr/>
              <p:nvPr/>
            </p:nvGrpSpPr>
            <p:grpSpPr>
              <a:xfrm>
                <a:off x="0" y="0"/>
                <a:ext cx="9015656" cy="180000"/>
                <a:chOff x="0" y="0"/>
                <a:chExt cx="9015656" cy="180000"/>
              </a:xfrm>
              <a:solidFill>
                <a:srgbClr val="887875"/>
              </a:solidFill>
            </p:grpSpPr>
            <p:sp>
              <p:nvSpPr>
                <p:cNvPr id="15" name="矩形 14"/>
                <p:cNvSpPr/>
                <p:nvPr/>
              </p:nvSpPr>
              <p:spPr>
                <a:xfrm>
                  <a:off x="0" y="0"/>
                  <a:ext cx="883565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6" name="等腰三角形 15"/>
                <p:cNvSpPr/>
                <p:nvPr/>
              </p:nvSpPr>
              <p:spPr>
                <a:xfrm rot="5400000">
                  <a:off x="8835656" y="0"/>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12" name="组合 11"/>
              <p:cNvGrpSpPr/>
              <p:nvPr/>
            </p:nvGrpSpPr>
            <p:grpSpPr>
              <a:xfrm>
                <a:off x="1" y="222315"/>
                <a:ext cx="7229328" cy="180000"/>
                <a:chOff x="0" y="170600"/>
                <a:chExt cx="7162213" cy="189400"/>
              </a:xfrm>
            </p:grpSpPr>
            <p:sp>
              <p:nvSpPr>
                <p:cNvPr id="13" name="等腰三角形 12"/>
                <p:cNvSpPr/>
                <p:nvPr/>
              </p:nvSpPr>
              <p:spPr>
                <a:xfrm rot="5400000">
                  <a:off x="6982213" y="170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14" name="矩形 13"/>
                <p:cNvSpPr/>
                <p:nvPr/>
              </p:nvSpPr>
              <p:spPr>
                <a:xfrm>
                  <a:off x="0" y="180000"/>
                  <a:ext cx="6984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grpSp>
      <p:grpSp>
        <p:nvGrpSpPr>
          <p:cNvPr id="18" name="组合 17"/>
          <p:cNvGrpSpPr/>
          <p:nvPr/>
        </p:nvGrpSpPr>
        <p:grpSpPr>
          <a:xfrm flipH="1" flipV="1">
            <a:off x="3206959" y="1000502"/>
            <a:ext cx="9015656" cy="5910196"/>
            <a:chOff x="0" y="0"/>
            <a:chExt cx="9015656" cy="5910196"/>
          </a:xfrm>
        </p:grpSpPr>
        <p:grpSp>
          <p:nvGrpSpPr>
            <p:cNvPr id="19" name="组合 18"/>
            <p:cNvGrpSpPr/>
            <p:nvPr/>
          </p:nvGrpSpPr>
          <p:grpSpPr>
            <a:xfrm>
              <a:off x="0" y="0"/>
              <a:ext cx="410444" cy="5910196"/>
              <a:chOff x="0" y="0"/>
              <a:chExt cx="410444" cy="5910196"/>
            </a:xfrm>
          </p:grpSpPr>
          <p:grpSp>
            <p:nvGrpSpPr>
              <p:cNvPr id="27" name="组合 26"/>
              <p:cNvGrpSpPr/>
              <p:nvPr/>
            </p:nvGrpSpPr>
            <p:grpSpPr>
              <a:xfrm>
                <a:off x="0" y="180000"/>
                <a:ext cx="180000" cy="5730196"/>
                <a:chOff x="0" y="180000"/>
                <a:chExt cx="180000" cy="5730196"/>
              </a:xfrm>
              <a:solidFill>
                <a:srgbClr val="887875"/>
              </a:solidFill>
            </p:grpSpPr>
            <p:sp>
              <p:nvSpPr>
                <p:cNvPr id="30" name="矩形 29"/>
                <p:cNvSpPr/>
                <p:nvPr/>
              </p:nvSpPr>
              <p:spPr>
                <a:xfrm rot="5400000">
                  <a:off x="-2685098" y="2865098"/>
                  <a:ext cx="555019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1" name="等腰三角形 30"/>
                <p:cNvSpPr/>
                <p:nvPr/>
              </p:nvSpPr>
              <p:spPr>
                <a:xfrm rot="10800000">
                  <a:off x="0" y="5730196"/>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28" name="矩形 27"/>
              <p:cNvSpPr/>
              <p:nvPr/>
            </p:nvSpPr>
            <p:spPr>
              <a:xfrm rot="5400000">
                <a:off x="-1659557" y="1890000"/>
                <a:ext cx="3960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9" name="等腰三角形 28"/>
              <p:cNvSpPr/>
              <p:nvPr/>
            </p:nvSpPr>
            <p:spPr>
              <a:xfrm rot="10800000">
                <a:off x="230444" y="3955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20" name="组合 19"/>
            <p:cNvGrpSpPr/>
            <p:nvPr/>
          </p:nvGrpSpPr>
          <p:grpSpPr>
            <a:xfrm>
              <a:off x="0" y="0"/>
              <a:ext cx="9015656" cy="402315"/>
              <a:chOff x="0" y="0"/>
              <a:chExt cx="9015656" cy="402315"/>
            </a:xfrm>
          </p:grpSpPr>
          <p:grpSp>
            <p:nvGrpSpPr>
              <p:cNvPr id="21" name="组合 20"/>
              <p:cNvGrpSpPr/>
              <p:nvPr/>
            </p:nvGrpSpPr>
            <p:grpSpPr>
              <a:xfrm>
                <a:off x="0" y="0"/>
                <a:ext cx="9015656" cy="180000"/>
                <a:chOff x="0" y="0"/>
                <a:chExt cx="9015656" cy="180000"/>
              </a:xfrm>
              <a:solidFill>
                <a:srgbClr val="887875"/>
              </a:solidFill>
            </p:grpSpPr>
            <p:sp>
              <p:nvSpPr>
                <p:cNvPr id="25" name="矩形 24"/>
                <p:cNvSpPr/>
                <p:nvPr/>
              </p:nvSpPr>
              <p:spPr>
                <a:xfrm>
                  <a:off x="0" y="0"/>
                  <a:ext cx="883565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6" name="等腰三角形 25"/>
                <p:cNvSpPr/>
                <p:nvPr/>
              </p:nvSpPr>
              <p:spPr>
                <a:xfrm rot="5400000">
                  <a:off x="8835656" y="0"/>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22" name="组合 21"/>
              <p:cNvGrpSpPr/>
              <p:nvPr/>
            </p:nvGrpSpPr>
            <p:grpSpPr>
              <a:xfrm>
                <a:off x="1" y="222315"/>
                <a:ext cx="7229328" cy="180000"/>
                <a:chOff x="0" y="170600"/>
                <a:chExt cx="7162213" cy="189400"/>
              </a:xfrm>
            </p:grpSpPr>
            <p:sp>
              <p:nvSpPr>
                <p:cNvPr id="23" name="等腰三角形 22"/>
                <p:cNvSpPr/>
                <p:nvPr/>
              </p:nvSpPr>
              <p:spPr>
                <a:xfrm rot="5400000">
                  <a:off x="6982213" y="170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4" name="矩形 23"/>
                <p:cNvSpPr/>
                <p:nvPr/>
              </p:nvSpPr>
              <p:spPr>
                <a:xfrm>
                  <a:off x="0" y="180000"/>
                  <a:ext cx="6984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grpSp>
      <p:sp>
        <p:nvSpPr>
          <p:cNvPr id="32" name="椭圆 31"/>
          <p:cNvSpPr/>
          <p:nvPr/>
        </p:nvSpPr>
        <p:spPr>
          <a:xfrm rot="5400000">
            <a:off x="10151550" y="1472283"/>
            <a:ext cx="1046750" cy="1015434"/>
          </a:xfrm>
          <a:prstGeom prst="ellipse">
            <a:avLst/>
          </a:prstGeom>
          <a:pattFill prst="dkDnDiag">
            <a:fgClr>
              <a:srgbClr val="F9E2BD"/>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3" name="椭圆 32"/>
          <p:cNvSpPr/>
          <p:nvPr/>
        </p:nvSpPr>
        <p:spPr>
          <a:xfrm rot="5400000">
            <a:off x="9400214" y="459170"/>
            <a:ext cx="712534" cy="670786"/>
          </a:xfrm>
          <a:prstGeom prst="ellipse">
            <a:avLst/>
          </a:prstGeom>
          <a:pattFill prst="dkDnDiag">
            <a:fgClr>
              <a:srgbClr val="D4E8E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3" name="文本框 2"/>
          <p:cNvSpPr txBox="1"/>
          <p:nvPr/>
        </p:nvSpPr>
        <p:spPr>
          <a:xfrm>
            <a:off x="1458595" y="1824355"/>
            <a:ext cx="9265285" cy="1198880"/>
          </a:xfrm>
          <a:prstGeom prst="rect">
            <a:avLst/>
          </a:prstGeom>
          <a:noFill/>
        </p:spPr>
        <p:txBody>
          <a:bodyPr wrap="square" rtlCol="0">
            <a:spAutoFit/>
          </a:bodyPr>
          <a:p>
            <a:pPr algn="ctr"/>
            <a:r>
              <a:rPr lang="zh-CN" altLang="en-US" sz="7200">
                <a:ln w="22225">
                  <a:solidFill>
                    <a:srgbClr val="E81818"/>
                  </a:solidFill>
                  <a:prstDash val="solid"/>
                </a:ln>
                <a:solidFill>
                  <a:srgbClr val="E81818"/>
                </a:solidFill>
                <a:effectLst>
                  <a:outerShdw blurRad="38100" dist="38100" dir="2700000" algn="tl">
                    <a:srgbClr val="000000">
                      <a:alpha val="43137"/>
                    </a:srgbClr>
                  </a:outerShdw>
                </a:effectLst>
                <a:latin typeface="黑体" panose="02010609060101010101" charset="-122"/>
                <a:ea typeface="黑体" panose="02010609060101010101" charset="-122"/>
              </a:rPr>
              <a:t>必修</a:t>
            </a:r>
            <a:r>
              <a:rPr lang="en-US" altLang="zh-CN" sz="7200">
                <a:ln w="22225">
                  <a:solidFill>
                    <a:srgbClr val="E81818"/>
                  </a:solidFill>
                  <a:prstDash val="solid"/>
                </a:ln>
                <a:solidFill>
                  <a:srgbClr val="E81818"/>
                </a:solidFill>
                <a:effectLst>
                  <a:outerShdw blurRad="38100" dist="38100" dir="2700000" algn="tl">
                    <a:srgbClr val="000000">
                      <a:alpha val="43137"/>
                    </a:srgbClr>
                  </a:outerShdw>
                </a:effectLst>
                <a:latin typeface="黑体" panose="02010609060101010101" charset="-122"/>
                <a:ea typeface="黑体" panose="02010609060101010101" charset="-122"/>
              </a:rPr>
              <a:t> 2  </a:t>
            </a:r>
            <a:r>
              <a:rPr lang="zh-CN" altLang="en-US" sz="7200">
                <a:ln w="22225">
                  <a:solidFill>
                    <a:srgbClr val="E81818"/>
                  </a:solidFill>
                  <a:prstDash val="solid"/>
                </a:ln>
                <a:solidFill>
                  <a:srgbClr val="E81818"/>
                </a:solidFill>
                <a:effectLst>
                  <a:outerShdw blurRad="38100" dist="38100" dir="2700000" algn="tl">
                    <a:srgbClr val="000000">
                      <a:alpha val="43137"/>
                    </a:srgbClr>
                  </a:outerShdw>
                </a:effectLst>
                <a:latin typeface="黑体" panose="02010609060101010101" charset="-122"/>
                <a:ea typeface="黑体" panose="02010609060101010101" charset="-122"/>
              </a:rPr>
              <a:t>遗传与进化</a:t>
            </a:r>
            <a:endParaRPr lang="zh-CN" altLang="en-US" sz="7200">
              <a:ln w="22225">
                <a:solidFill>
                  <a:srgbClr val="E81818"/>
                </a:solidFill>
                <a:prstDash val="solid"/>
              </a:ln>
              <a:solidFill>
                <a:srgbClr val="E81818"/>
              </a:solidFill>
              <a:effectLst>
                <a:outerShdw blurRad="38100" dist="38100" dir="2700000" algn="tl">
                  <a:srgbClr val="000000">
                    <a:alpha val="43137"/>
                  </a:srgbClr>
                </a:outerShdw>
              </a:effectLst>
              <a:latin typeface="黑体" panose="02010609060101010101" charset="-122"/>
              <a:ea typeface="黑体" panose="02010609060101010101" charset="-122"/>
            </a:endParaRPr>
          </a:p>
        </p:txBody>
      </p:sp>
      <p:sp>
        <p:nvSpPr>
          <p:cNvPr id="34" name="文本框 33"/>
          <p:cNvSpPr txBox="1"/>
          <p:nvPr/>
        </p:nvSpPr>
        <p:spPr>
          <a:xfrm>
            <a:off x="1439545" y="3878580"/>
            <a:ext cx="9573895" cy="1696720"/>
          </a:xfrm>
          <a:prstGeom prst="rect">
            <a:avLst/>
          </a:prstGeom>
          <a:noFill/>
        </p:spPr>
        <p:txBody>
          <a:bodyPr wrap="square" rtlCol="0">
            <a:noAutofit/>
          </a:bodyPr>
          <a:p>
            <a:pPr algn="ctr"/>
            <a:r>
              <a:rPr lang="zh-CN" altLang="en-US" sz="4800" b="1">
                <a:solidFill>
                  <a:srgbClr val="F38417"/>
                </a:solidFill>
                <a:effectLst>
                  <a:innerShdw blurRad="63500" dist="50800" dir="13500000">
                    <a:prstClr val="black">
                      <a:alpha val="50000"/>
                    </a:prstClr>
                  </a:innerShdw>
                </a:effectLst>
                <a:latin typeface="黑体" panose="02010609060101010101" charset="-122"/>
                <a:ea typeface="黑体" panose="02010609060101010101" charset="-122"/>
                <a:cs typeface="黑体" panose="02010609060101010101" charset="-122"/>
              </a:rPr>
              <a:t>概念</a:t>
            </a:r>
            <a:r>
              <a:rPr lang="en-US" altLang="zh-CN" sz="4800" b="1">
                <a:solidFill>
                  <a:srgbClr val="F38417"/>
                </a:solidFill>
                <a:effectLst>
                  <a:innerShdw blurRad="63500" dist="50800" dir="13500000">
                    <a:prstClr val="black">
                      <a:alpha val="50000"/>
                    </a:prstClr>
                  </a:innerShdw>
                </a:effectLst>
                <a:latin typeface="黑体" panose="02010609060101010101" charset="-122"/>
                <a:ea typeface="黑体" panose="02010609060101010101" charset="-122"/>
                <a:cs typeface="黑体" panose="02010609060101010101" charset="-122"/>
              </a:rPr>
              <a:t> 3  </a:t>
            </a:r>
            <a:r>
              <a:rPr lang="zh-CN" altLang="en-US" sz="4800" b="1">
                <a:solidFill>
                  <a:srgbClr val="F38417"/>
                </a:solidFill>
                <a:effectLst>
                  <a:innerShdw blurRad="63500" dist="50800" dir="13500000">
                    <a:prstClr val="black">
                      <a:alpha val="50000"/>
                    </a:prstClr>
                  </a:innerShdw>
                </a:effectLst>
                <a:latin typeface="黑体" panose="02010609060101010101" charset="-122"/>
                <a:ea typeface="黑体" panose="02010609060101010101" charset="-122"/>
                <a:cs typeface="黑体" panose="02010609060101010101" charset="-122"/>
              </a:rPr>
              <a:t>遗传信息控制生物性状，</a:t>
            </a:r>
            <a:r>
              <a:rPr lang="zh-CN" altLang="en-US" sz="4800" b="1">
                <a:solidFill>
                  <a:srgbClr val="F38417"/>
                </a:solidFill>
                <a:effectLst>
                  <a:innerShdw blurRad="63500" dist="50800" dir="13500000">
                    <a:prstClr val="black">
                      <a:alpha val="50000"/>
                    </a:prstClr>
                  </a:innerShdw>
                </a:effectLst>
                <a:latin typeface="黑体" panose="02010609060101010101" charset="-122"/>
                <a:ea typeface="黑体" panose="02010609060101010101" charset="-122"/>
                <a:cs typeface="黑体" panose="02010609060101010101" charset="-122"/>
              </a:rPr>
              <a:t>并代代相传</a:t>
            </a:r>
            <a:endParaRPr lang="zh-CN" altLang="en-US" sz="4800" b="1">
              <a:solidFill>
                <a:srgbClr val="F38417"/>
              </a:solidFill>
              <a:effectLst>
                <a:innerShdw blurRad="63500" dist="50800" dir="13500000">
                  <a:prstClr val="black">
                    <a:alpha val="50000"/>
                  </a:prstClr>
                </a:innerShdw>
              </a:effectLst>
              <a:latin typeface="黑体" panose="02010609060101010101" charset="-122"/>
              <a:ea typeface="黑体" panose="02010609060101010101" charset="-122"/>
              <a:cs typeface="黑体" panose="02010609060101010101" charset="-122"/>
            </a:endParaRPr>
          </a:p>
          <a:p>
            <a:pPr algn="ctr"/>
            <a:endParaRPr lang="zh-CN" altLang="en-US" sz="4800" b="1">
              <a:solidFill>
                <a:srgbClr val="F38417"/>
              </a:solidFill>
              <a:effectLst>
                <a:innerShdw blurRad="63500" dist="50800" dir="13500000">
                  <a:prstClr val="black">
                    <a:alpha val="50000"/>
                  </a:prstClr>
                </a:innerShdw>
              </a:effectLst>
              <a:latin typeface="黑体" panose="02010609060101010101" charset="-122"/>
              <a:ea typeface="黑体" panose="02010609060101010101" charset="-122"/>
              <a:cs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1" name="文本框 10"/>
          <p:cNvSpPr txBox="1"/>
          <p:nvPr/>
        </p:nvSpPr>
        <p:spPr>
          <a:xfrm>
            <a:off x="635635" y="264160"/>
            <a:ext cx="4902200" cy="645160"/>
          </a:xfrm>
          <a:prstGeom prst="rect">
            <a:avLst/>
          </a:prstGeom>
          <a:noFill/>
        </p:spPr>
        <p:txBody>
          <a:bodyPr wrap="square" rtlCol="0">
            <a:spAutoFit/>
          </a:bodyPr>
          <a:lstStyle/>
          <a:p>
            <a:pPr algn="just"/>
            <a:r>
              <a:rPr lang="zh-CN" altLang="en-US"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rPr>
              <a:t>（一）遗传的分子基础</a:t>
            </a:r>
            <a:endParaRPr lang="zh-CN" altLang="en-US"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endParaRPr>
          </a:p>
        </p:txBody>
      </p:sp>
      <p:grpSp>
        <p:nvGrpSpPr>
          <p:cNvPr id="13" name="组合 12"/>
          <p:cNvGrpSpPr/>
          <p:nvPr/>
        </p:nvGrpSpPr>
        <p:grpSpPr>
          <a:xfrm>
            <a:off x="4759960" y="359410"/>
            <a:ext cx="857885" cy="744220"/>
            <a:chOff x="7070753" y="3387873"/>
            <a:chExt cx="1692247" cy="1079500"/>
          </a:xfrm>
        </p:grpSpPr>
        <p:cxnSp>
          <p:nvCxnSpPr>
            <p:cNvPr id="14" name="直接连接符 13"/>
            <p:cNvCxnSpPr/>
            <p:nvPr/>
          </p:nvCxnSpPr>
          <p:spPr>
            <a:xfrm>
              <a:off x="7070753" y="4218485"/>
              <a:ext cx="1692247"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1" name="文本框 30"/>
          <p:cNvSpPr txBox="1"/>
          <p:nvPr/>
        </p:nvSpPr>
        <p:spPr>
          <a:xfrm>
            <a:off x="353695" y="997585"/>
            <a:ext cx="11483975" cy="5830570"/>
          </a:xfrm>
          <a:prstGeom prst="rect">
            <a:avLst/>
          </a:prstGeom>
          <a:noFill/>
        </p:spPr>
        <p:txBody>
          <a:bodyPr wrap="square" rtlCol="0">
            <a:noAutofit/>
          </a:bodyPr>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亲代传递给子代的遗传信息主要编码在</a:t>
            </a:r>
            <a:r>
              <a:rPr lang="en-US" altLang="zh-CN" sz="2800">
                <a:latin typeface="Times New Roman" panose="02020603050405020304" charset="0"/>
                <a:ea typeface="宋体" panose="02010600030101010101" pitchFamily="2" charset="-122"/>
                <a:cs typeface="Times New Roman" panose="02020603050405020304" charset="0"/>
              </a:rPr>
              <a:t>DNA</a:t>
            </a:r>
            <a:r>
              <a:rPr lang="zh-CN" altLang="en-US" sz="2800">
                <a:latin typeface="宋体" panose="02010600030101010101" pitchFamily="2" charset="-122"/>
                <a:ea typeface="宋体" panose="02010600030101010101" pitchFamily="2" charset="-122"/>
                <a:cs typeface="宋体" panose="02010600030101010101" pitchFamily="2" charset="-122"/>
              </a:rPr>
              <a:t>分子上。</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1.</a:t>
            </a:r>
            <a:r>
              <a:rPr lang="zh-CN" altLang="en-US" sz="2800">
                <a:latin typeface="宋体" panose="02010600030101010101" pitchFamily="2" charset="-122"/>
                <a:ea typeface="宋体" panose="02010600030101010101" pitchFamily="2" charset="-122"/>
                <a:cs typeface="宋体" panose="02010600030101010101" pitchFamily="2" charset="-122"/>
              </a:rPr>
              <a:t>概述大多数生物的基因是</a:t>
            </a:r>
            <a:r>
              <a:rPr lang="en-US" altLang="zh-CN" sz="2800">
                <a:latin typeface="Times New Roman" panose="02020603050405020304" charset="0"/>
                <a:ea typeface="宋体" panose="02010600030101010101" pitchFamily="2" charset="-122"/>
                <a:cs typeface="Times New Roman" panose="02020603050405020304" charset="0"/>
                <a:sym typeface="+mn-ea"/>
              </a:rPr>
              <a:t>DNA</a:t>
            </a:r>
            <a:r>
              <a:rPr lang="zh-CN" altLang="en-US" sz="2800">
                <a:latin typeface="宋体" panose="02010600030101010101" pitchFamily="2" charset="-122"/>
                <a:ea typeface="宋体" panose="02010600030101010101" pitchFamily="2" charset="-122"/>
                <a:cs typeface="宋体" panose="02010600030101010101" pitchFamily="2" charset="-122"/>
              </a:rPr>
              <a:t>分子的功能片段，</a:t>
            </a:r>
            <a:r>
              <a:rPr lang="zh-CN" altLang="en-US" sz="2800">
                <a:latin typeface="宋体" panose="02010600030101010101" pitchFamily="2" charset="-122"/>
                <a:ea typeface="宋体" panose="02010600030101010101" pitchFamily="2" charset="-122"/>
                <a:cs typeface="宋体" panose="02010600030101010101" pitchFamily="2" charset="-122"/>
              </a:rPr>
              <a:t>有些病毒的基因在</a:t>
            </a:r>
            <a:r>
              <a:rPr lang="en-US" altLang="zh-CN" sz="2800">
                <a:latin typeface="Times New Roman" panose="02020603050405020304" charset="0"/>
                <a:ea typeface="宋体" panose="02010600030101010101" pitchFamily="2" charset="-122"/>
                <a:cs typeface="Times New Roman" panose="02020603050405020304" charset="0"/>
                <a:sym typeface="+mn-ea"/>
              </a:rPr>
              <a:t>R</a:t>
            </a:r>
            <a:r>
              <a:rPr lang="en-US" altLang="zh-CN" sz="2800">
                <a:latin typeface="Times New Roman" panose="02020603050405020304" charset="0"/>
                <a:ea typeface="宋体" panose="02010600030101010101" pitchFamily="2" charset="-122"/>
                <a:cs typeface="Times New Roman" panose="02020603050405020304" charset="0"/>
                <a:sym typeface="+mn-ea"/>
              </a:rPr>
              <a:t>NA</a:t>
            </a:r>
            <a:r>
              <a:rPr lang="zh-CN" altLang="en-US" sz="2800">
                <a:latin typeface="宋体" panose="02010600030101010101" pitchFamily="2" charset="-122"/>
                <a:ea typeface="宋体" panose="02010600030101010101" pitchFamily="2" charset="-122"/>
                <a:cs typeface="宋体" panose="02010600030101010101" pitchFamily="2" charset="-122"/>
              </a:rPr>
              <a:t>分子上。</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2.</a:t>
            </a:r>
            <a:r>
              <a:rPr lang="zh-CN" altLang="en-US" sz="2800">
                <a:latin typeface="宋体" panose="02010600030101010101" pitchFamily="2" charset="-122"/>
                <a:ea typeface="宋体" panose="02010600030101010101" pitchFamily="2" charset="-122"/>
                <a:cs typeface="宋体" panose="02010600030101010101" pitchFamily="2" charset="-122"/>
              </a:rPr>
              <a:t>概述</a:t>
            </a:r>
            <a:r>
              <a:rPr lang="en-US" altLang="zh-CN" sz="2800">
                <a:latin typeface="Times New Roman" panose="02020603050405020304" charset="0"/>
                <a:ea typeface="宋体" panose="02010600030101010101" pitchFamily="2" charset="-122"/>
                <a:cs typeface="Times New Roman" panose="02020603050405020304" charset="0"/>
                <a:sym typeface="+mn-ea"/>
              </a:rPr>
              <a:t>DNA</a:t>
            </a:r>
            <a:r>
              <a:rPr lang="zh-CN" altLang="en-US" sz="2800">
                <a:latin typeface="宋体" panose="02010600030101010101" pitchFamily="2" charset="-122"/>
                <a:ea typeface="宋体" panose="02010600030101010101" pitchFamily="2" charset="-122"/>
                <a:cs typeface="宋体" panose="02010600030101010101" pitchFamily="2" charset="-122"/>
              </a:rPr>
              <a:t>分子是由四种脱氧核苷酸构成，通常由两条碱基互补配对的反向平行长链形成双螺旋结构，</a:t>
            </a:r>
            <a:r>
              <a:rPr lang="zh-CN" altLang="en-US" sz="2800">
                <a:latin typeface="宋体" panose="02010600030101010101" pitchFamily="2" charset="-122"/>
                <a:ea typeface="宋体" panose="02010600030101010101" pitchFamily="2" charset="-122"/>
                <a:cs typeface="宋体" panose="02010600030101010101" pitchFamily="2" charset="-122"/>
              </a:rPr>
              <a:t>碱基的排列顺序编码了遗传信息。</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3.</a:t>
            </a:r>
            <a:r>
              <a:rPr lang="zh-CN" altLang="en-US" sz="2800">
                <a:latin typeface="宋体" panose="02010600030101010101" pitchFamily="2" charset="-122"/>
                <a:ea typeface="宋体" panose="02010600030101010101" pitchFamily="2" charset="-122"/>
                <a:cs typeface="宋体" panose="02010600030101010101" pitchFamily="2" charset="-122"/>
              </a:rPr>
              <a:t>概述</a:t>
            </a:r>
            <a:r>
              <a:rPr lang="en-US" altLang="zh-CN" sz="2800">
                <a:latin typeface="Times New Roman" panose="02020603050405020304" charset="0"/>
                <a:ea typeface="宋体" panose="02010600030101010101" pitchFamily="2" charset="-122"/>
                <a:cs typeface="Times New Roman" panose="02020603050405020304" charset="0"/>
                <a:sym typeface="+mn-ea"/>
              </a:rPr>
              <a:t>DNA</a:t>
            </a:r>
            <a:r>
              <a:rPr lang="zh-CN" altLang="en-US" sz="2800">
                <a:latin typeface="宋体" panose="02010600030101010101" pitchFamily="2" charset="-122"/>
                <a:ea typeface="宋体" panose="02010600030101010101" pitchFamily="2" charset="-122"/>
                <a:cs typeface="宋体" panose="02010600030101010101" pitchFamily="2" charset="-122"/>
              </a:rPr>
              <a:t>分子通过半保留方式进行复制。</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4.</a:t>
            </a:r>
            <a:r>
              <a:rPr lang="zh-CN" altLang="en-US" sz="2800">
                <a:latin typeface="宋体" panose="02010600030101010101" pitchFamily="2" charset="-122"/>
                <a:ea typeface="宋体" panose="02010600030101010101" pitchFamily="2" charset="-122"/>
                <a:cs typeface="宋体" panose="02010600030101010101" pitchFamily="2" charset="-122"/>
              </a:rPr>
              <a:t>概述</a:t>
            </a:r>
            <a:r>
              <a:rPr lang="en-US" altLang="zh-CN" sz="2800">
                <a:latin typeface="Times New Roman" panose="02020603050405020304" charset="0"/>
                <a:ea typeface="宋体" panose="02010600030101010101" pitchFamily="2" charset="-122"/>
                <a:cs typeface="Times New Roman" panose="02020603050405020304" charset="0"/>
                <a:sym typeface="+mn-ea"/>
              </a:rPr>
              <a:t>DNA</a:t>
            </a:r>
            <a:r>
              <a:rPr lang="zh-CN" altLang="en-US" sz="2800">
                <a:latin typeface="宋体" panose="02010600030101010101" pitchFamily="2" charset="-122"/>
                <a:ea typeface="宋体" panose="02010600030101010101" pitchFamily="2" charset="-122"/>
                <a:cs typeface="宋体" panose="02010600030101010101" pitchFamily="2" charset="-122"/>
              </a:rPr>
              <a:t>分子上的遗传信息通过</a:t>
            </a:r>
            <a:r>
              <a:rPr lang="en-US" altLang="zh-CN" sz="2800">
                <a:latin typeface="Times New Roman" panose="02020603050405020304" charset="0"/>
                <a:ea typeface="宋体" panose="02010600030101010101" pitchFamily="2" charset="-122"/>
                <a:cs typeface="Times New Roman" panose="02020603050405020304" charset="0"/>
                <a:sym typeface="+mn-ea"/>
              </a:rPr>
              <a:t>RNA</a:t>
            </a:r>
            <a:r>
              <a:rPr lang="zh-CN" altLang="en-US" sz="2800">
                <a:latin typeface="宋体" panose="02010600030101010101" pitchFamily="2" charset="-122"/>
                <a:ea typeface="宋体" panose="02010600030101010101" pitchFamily="2" charset="-122"/>
                <a:cs typeface="宋体" panose="02010600030101010101" pitchFamily="2" charset="-122"/>
              </a:rPr>
              <a:t>指导蛋白质的合成，细胞分化的本质是基因选择性表达的结果，</a:t>
            </a:r>
            <a:r>
              <a:rPr lang="zh-CN" altLang="en-US" sz="2800">
                <a:latin typeface="宋体" panose="02010600030101010101" pitchFamily="2" charset="-122"/>
                <a:ea typeface="宋体" panose="02010600030101010101" pitchFamily="2" charset="-122"/>
                <a:cs typeface="宋体" panose="02010600030101010101" pitchFamily="2" charset="-122"/>
              </a:rPr>
              <a:t>生物的性状主要通过蛋白质表现。</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5.</a:t>
            </a:r>
            <a:r>
              <a:rPr lang="zh-CN" altLang="en-US" sz="2800">
                <a:latin typeface="宋体" panose="02010600030101010101" pitchFamily="2" charset="-122"/>
                <a:ea typeface="宋体" panose="02010600030101010101" pitchFamily="2" charset="-122"/>
                <a:cs typeface="宋体" panose="02010600030101010101" pitchFamily="2" charset="-122"/>
              </a:rPr>
              <a:t>概述某些基因中碱基序列不变但表型改变的表观遗传现象。</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1" name="文本框 10"/>
          <p:cNvSpPr txBox="1"/>
          <p:nvPr/>
        </p:nvSpPr>
        <p:spPr>
          <a:xfrm>
            <a:off x="635635" y="453390"/>
            <a:ext cx="7120890" cy="645160"/>
          </a:xfrm>
          <a:prstGeom prst="rect">
            <a:avLst/>
          </a:prstGeom>
          <a:noFill/>
        </p:spPr>
        <p:txBody>
          <a:bodyPr wrap="square" rtlCol="0">
            <a:spAutoFit/>
          </a:bodyPr>
          <a:lstStyle/>
          <a:p>
            <a:pPr algn="just"/>
            <a:r>
              <a:rPr lang="zh-CN" altLang="en-US"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rPr>
              <a:t>（</a:t>
            </a:r>
            <a:r>
              <a:rPr lang="zh-CN" altLang="en-US"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rPr>
              <a:t>二）遗传的细胞基础及基本规律</a:t>
            </a:r>
            <a:endParaRPr lang="zh-CN" altLang="en-US"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endParaRPr>
          </a:p>
        </p:txBody>
      </p:sp>
      <p:grpSp>
        <p:nvGrpSpPr>
          <p:cNvPr id="13" name="组合 12"/>
          <p:cNvGrpSpPr/>
          <p:nvPr/>
        </p:nvGrpSpPr>
        <p:grpSpPr>
          <a:xfrm>
            <a:off x="7049770" y="571500"/>
            <a:ext cx="857885" cy="744220"/>
            <a:chOff x="7070753" y="3387873"/>
            <a:chExt cx="1692247" cy="1079500"/>
          </a:xfrm>
        </p:grpSpPr>
        <p:cxnSp>
          <p:nvCxnSpPr>
            <p:cNvPr id="14" name="直接连接符 13"/>
            <p:cNvCxnSpPr/>
            <p:nvPr/>
          </p:nvCxnSpPr>
          <p:spPr>
            <a:xfrm>
              <a:off x="7070753" y="4218485"/>
              <a:ext cx="1692247"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1" name="文本框 30"/>
          <p:cNvSpPr txBox="1"/>
          <p:nvPr/>
        </p:nvSpPr>
        <p:spPr>
          <a:xfrm>
            <a:off x="353695" y="1719580"/>
            <a:ext cx="11483975" cy="4181475"/>
          </a:xfrm>
          <a:prstGeom prst="rect">
            <a:avLst/>
          </a:prstGeom>
          <a:noFill/>
        </p:spPr>
        <p:txBody>
          <a:bodyPr wrap="square" rtlCol="0">
            <a:noAutofit/>
          </a:bodyPr>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有性生殖中基因的分离和重组导致双亲后代的基因组合有多种可能。</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1.</a:t>
            </a:r>
            <a:r>
              <a:rPr lang="zh-CN" altLang="en-US" sz="2800">
                <a:latin typeface="宋体" panose="02010600030101010101" pitchFamily="2" charset="-122"/>
                <a:ea typeface="宋体" panose="02010600030101010101" pitchFamily="2" charset="-122"/>
                <a:cs typeface="宋体" panose="02010600030101010101" pitchFamily="2" charset="-122"/>
              </a:rPr>
              <a:t>阐明减数分裂产生染色体数量减半的精细胞或卵细胞。</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2.</a:t>
            </a:r>
            <a:r>
              <a:rPr lang="zh-CN" altLang="en-US" sz="2800">
                <a:latin typeface="宋体" panose="02010600030101010101" pitchFamily="2" charset="-122"/>
                <a:ea typeface="宋体" panose="02010600030101010101" pitchFamily="2" charset="-122"/>
                <a:cs typeface="宋体" panose="02010600030101010101" pitchFamily="2" charset="-122"/>
              </a:rPr>
              <a:t>说明进行有性生殖的生物体，</a:t>
            </a:r>
            <a:r>
              <a:rPr lang="zh-CN" altLang="en-US" sz="2800">
                <a:latin typeface="宋体" panose="02010600030101010101" pitchFamily="2" charset="-122"/>
                <a:ea typeface="宋体" panose="02010600030101010101" pitchFamily="2" charset="-122"/>
                <a:cs typeface="宋体" panose="02010600030101010101" pitchFamily="2" charset="-122"/>
              </a:rPr>
              <a:t>其遗传信息通过配子传递给子代。</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3.</a:t>
            </a:r>
            <a:r>
              <a:rPr lang="zh-CN" altLang="en-US" sz="2800">
                <a:latin typeface="宋体" panose="02010600030101010101" pitchFamily="2" charset="-122"/>
                <a:ea typeface="宋体" panose="02010600030101010101" pitchFamily="2" charset="-122"/>
                <a:cs typeface="宋体" panose="02010600030101010101" pitchFamily="2" charset="-122"/>
              </a:rPr>
              <a:t>阐明有性生殖中基因的分离和自由组合使得子代的基因型和表型有多种可能，并可由此预测子代的遗传性状。</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4.</a:t>
            </a:r>
            <a:r>
              <a:rPr lang="zh-CN" altLang="en-US" sz="2800">
                <a:latin typeface="宋体" panose="02010600030101010101" pitchFamily="2" charset="-122"/>
                <a:ea typeface="宋体" panose="02010600030101010101" pitchFamily="2" charset="-122"/>
                <a:cs typeface="宋体" panose="02010600030101010101" pitchFamily="2" charset="-122"/>
              </a:rPr>
              <a:t>概述性染色体上的基因传递和性别相关联。</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1" name="文本框 10"/>
          <p:cNvSpPr txBox="1"/>
          <p:nvPr/>
        </p:nvSpPr>
        <p:spPr>
          <a:xfrm>
            <a:off x="635635" y="163195"/>
            <a:ext cx="4022725" cy="645160"/>
          </a:xfrm>
          <a:prstGeom prst="rect">
            <a:avLst/>
          </a:prstGeom>
          <a:noFill/>
        </p:spPr>
        <p:txBody>
          <a:bodyPr wrap="square" rtlCol="0">
            <a:spAutoFit/>
          </a:bodyPr>
          <a:lstStyle/>
          <a:p>
            <a:pPr algn="just"/>
            <a:r>
              <a:rPr lang="zh-CN" altLang="en-US"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rPr>
              <a:t>（</a:t>
            </a:r>
            <a:r>
              <a:rPr lang="zh-CN" altLang="en-US"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rPr>
              <a:t>三）生物的变异</a:t>
            </a:r>
            <a:endParaRPr lang="zh-CN" altLang="en-US"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endParaRPr>
          </a:p>
        </p:txBody>
      </p:sp>
      <p:grpSp>
        <p:nvGrpSpPr>
          <p:cNvPr id="13" name="组合 12"/>
          <p:cNvGrpSpPr/>
          <p:nvPr/>
        </p:nvGrpSpPr>
        <p:grpSpPr>
          <a:xfrm>
            <a:off x="3800475" y="260350"/>
            <a:ext cx="857885" cy="744220"/>
            <a:chOff x="7070753" y="3387873"/>
            <a:chExt cx="1692247" cy="1079500"/>
          </a:xfrm>
        </p:grpSpPr>
        <p:cxnSp>
          <p:nvCxnSpPr>
            <p:cNvPr id="14" name="直接连接符 13"/>
            <p:cNvCxnSpPr/>
            <p:nvPr/>
          </p:nvCxnSpPr>
          <p:spPr>
            <a:xfrm>
              <a:off x="7070753" y="4218485"/>
              <a:ext cx="1692247"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1" name="文本框 30"/>
          <p:cNvSpPr txBox="1"/>
          <p:nvPr/>
        </p:nvSpPr>
        <p:spPr>
          <a:xfrm>
            <a:off x="464820" y="1004570"/>
            <a:ext cx="11270615" cy="5731510"/>
          </a:xfrm>
          <a:prstGeom prst="rect">
            <a:avLst/>
          </a:prstGeom>
          <a:noFill/>
        </p:spPr>
        <p:txBody>
          <a:bodyPr wrap="square" rtlCol="0">
            <a:noAutofit/>
          </a:bodyPr>
          <a:p>
            <a:pPr algn="just">
              <a:lnSpc>
                <a:spcPct val="12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由基因突变、染色体变异和基因重组引起的变异是可以遗传的。</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2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1.</a:t>
            </a:r>
            <a:r>
              <a:rPr lang="zh-CN" altLang="en-US" sz="2800">
                <a:latin typeface="宋体" panose="02010600030101010101" pitchFamily="2" charset="-122"/>
                <a:ea typeface="宋体" panose="02010600030101010101" pitchFamily="2" charset="-122"/>
                <a:cs typeface="宋体" panose="02010600030101010101" pitchFamily="2" charset="-122"/>
              </a:rPr>
              <a:t>概述碱基的替换、插入或缺失会引发基因中碱基序列的改变。</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2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2.</a:t>
            </a:r>
            <a:r>
              <a:rPr lang="zh-CN" altLang="en-US" sz="2800">
                <a:latin typeface="宋体" panose="02010600030101010101" pitchFamily="2" charset="-122"/>
                <a:ea typeface="宋体" panose="02010600030101010101" pitchFamily="2" charset="-122"/>
                <a:cs typeface="宋体" panose="02010600030101010101" pitchFamily="2" charset="-122"/>
              </a:rPr>
              <a:t>阐明基因中碱基序列的改变有可能导致它所编码的蛋白质及相应的细胞功能发生变化，</a:t>
            </a:r>
            <a:r>
              <a:rPr lang="zh-CN" altLang="en-US" sz="2800">
                <a:latin typeface="宋体" panose="02010600030101010101" pitchFamily="2" charset="-122"/>
                <a:ea typeface="宋体" panose="02010600030101010101" pitchFamily="2" charset="-122"/>
                <a:cs typeface="宋体" panose="02010600030101010101" pitchFamily="2" charset="-122"/>
              </a:rPr>
              <a:t>甚至带来致命的后果。</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2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3.</a:t>
            </a:r>
            <a:r>
              <a:rPr lang="zh-CN" altLang="en-US" sz="2800">
                <a:latin typeface="宋体" panose="02010600030101010101" pitchFamily="2" charset="-122"/>
                <a:ea typeface="宋体" panose="02010600030101010101" pitchFamily="2" charset="-122"/>
                <a:cs typeface="宋体" panose="02010600030101010101" pitchFamily="2" charset="-122"/>
              </a:rPr>
              <a:t>描述细胞在某些化学物质、射线以及病毒的作用下，基因突变概率可能提高，而某些基因突变能导致细胞分裂失控，</a:t>
            </a:r>
            <a:r>
              <a:rPr lang="zh-CN" altLang="en-US" sz="2800">
                <a:latin typeface="宋体" panose="02010600030101010101" pitchFamily="2" charset="-122"/>
                <a:ea typeface="宋体" panose="02010600030101010101" pitchFamily="2" charset="-122"/>
                <a:cs typeface="宋体" panose="02010600030101010101" pitchFamily="2" charset="-122"/>
              </a:rPr>
              <a:t>甚至发生癌变。</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2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4.</a:t>
            </a:r>
            <a:r>
              <a:rPr lang="zh-CN" altLang="en-US" sz="2800">
                <a:latin typeface="宋体" panose="02010600030101010101" pitchFamily="2" charset="-122"/>
                <a:ea typeface="宋体" panose="02010600030101010101" pitchFamily="2" charset="-122"/>
                <a:cs typeface="宋体" panose="02010600030101010101" pitchFamily="2" charset="-122"/>
              </a:rPr>
              <a:t>阐明进行有性生殖的生物在减数分裂过程中，染色体所发生的自由组合和交叉互换，会导致控制不同性状的基因重组，</a:t>
            </a:r>
            <a:r>
              <a:rPr lang="zh-CN" altLang="en-US" sz="2800">
                <a:latin typeface="宋体" panose="02010600030101010101" pitchFamily="2" charset="-122"/>
                <a:ea typeface="宋体" panose="02010600030101010101" pitchFamily="2" charset="-122"/>
                <a:cs typeface="宋体" panose="02010600030101010101" pitchFamily="2" charset="-122"/>
              </a:rPr>
              <a:t>使子代出现变异。</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2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5.</a:t>
            </a:r>
            <a:r>
              <a:rPr lang="zh-CN" altLang="en-US" sz="2800">
                <a:latin typeface="宋体" panose="02010600030101010101" pitchFamily="2" charset="-122"/>
                <a:ea typeface="宋体" panose="02010600030101010101" pitchFamily="2" charset="-122"/>
                <a:cs typeface="宋体" panose="02010600030101010101" pitchFamily="2" charset="-122"/>
              </a:rPr>
              <a:t>举例说明染色体结构和数量的变异都可能导致生物性状的改变甚至死亡。</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2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6.</a:t>
            </a:r>
            <a:r>
              <a:rPr lang="zh-CN" altLang="en-US" sz="2800">
                <a:latin typeface="宋体" panose="02010600030101010101" pitchFamily="2" charset="-122"/>
                <a:ea typeface="宋体" panose="02010600030101010101" pitchFamily="2" charset="-122"/>
                <a:cs typeface="宋体" panose="02010600030101010101" pitchFamily="2" charset="-122"/>
              </a:rPr>
              <a:t>举例说明人类遗传病是可以检测和预防的。</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a:off x="0" y="0"/>
            <a:ext cx="9015656" cy="5910196"/>
            <a:chOff x="0" y="0"/>
            <a:chExt cx="9015656" cy="5910196"/>
          </a:xfrm>
        </p:grpSpPr>
        <p:grpSp>
          <p:nvGrpSpPr>
            <p:cNvPr id="4" name="组合 3"/>
            <p:cNvGrpSpPr/>
            <p:nvPr/>
          </p:nvGrpSpPr>
          <p:grpSpPr>
            <a:xfrm>
              <a:off x="0" y="0"/>
              <a:ext cx="410444" cy="5910196"/>
              <a:chOff x="0" y="0"/>
              <a:chExt cx="410444" cy="5910196"/>
            </a:xfrm>
          </p:grpSpPr>
          <p:grpSp>
            <p:nvGrpSpPr>
              <p:cNvPr id="5" name="组合 4"/>
              <p:cNvGrpSpPr/>
              <p:nvPr/>
            </p:nvGrpSpPr>
            <p:grpSpPr>
              <a:xfrm>
                <a:off x="0" y="180000"/>
                <a:ext cx="180000" cy="5730196"/>
                <a:chOff x="0" y="180000"/>
                <a:chExt cx="180000" cy="5730196"/>
              </a:xfrm>
              <a:solidFill>
                <a:srgbClr val="887875"/>
              </a:solidFill>
            </p:grpSpPr>
            <p:sp>
              <p:nvSpPr>
                <p:cNvPr id="8" name="矩形 7"/>
                <p:cNvSpPr/>
                <p:nvPr/>
              </p:nvSpPr>
              <p:spPr>
                <a:xfrm rot="5400000">
                  <a:off x="-2685098" y="2865098"/>
                  <a:ext cx="555019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9" name="等腰三角形 8"/>
                <p:cNvSpPr/>
                <p:nvPr/>
              </p:nvSpPr>
              <p:spPr>
                <a:xfrm rot="10800000">
                  <a:off x="0" y="5730196"/>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6" name="矩形 5"/>
              <p:cNvSpPr/>
              <p:nvPr/>
            </p:nvSpPr>
            <p:spPr>
              <a:xfrm rot="5400000">
                <a:off x="-1659557" y="1890000"/>
                <a:ext cx="3960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7" name="等腰三角形 6"/>
              <p:cNvSpPr/>
              <p:nvPr/>
            </p:nvSpPr>
            <p:spPr>
              <a:xfrm rot="10800000">
                <a:off x="230444" y="3955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10" name="组合 9"/>
            <p:cNvGrpSpPr/>
            <p:nvPr/>
          </p:nvGrpSpPr>
          <p:grpSpPr>
            <a:xfrm>
              <a:off x="0" y="0"/>
              <a:ext cx="9015656" cy="402315"/>
              <a:chOff x="0" y="0"/>
              <a:chExt cx="9015656" cy="402315"/>
            </a:xfrm>
          </p:grpSpPr>
          <p:grpSp>
            <p:nvGrpSpPr>
              <p:cNvPr id="11" name="组合 10"/>
              <p:cNvGrpSpPr/>
              <p:nvPr/>
            </p:nvGrpSpPr>
            <p:grpSpPr>
              <a:xfrm>
                <a:off x="0" y="0"/>
                <a:ext cx="9015656" cy="180000"/>
                <a:chOff x="0" y="0"/>
                <a:chExt cx="9015656" cy="180000"/>
              </a:xfrm>
              <a:solidFill>
                <a:srgbClr val="887875"/>
              </a:solidFill>
            </p:grpSpPr>
            <p:sp>
              <p:nvSpPr>
                <p:cNvPr id="15" name="矩形 14"/>
                <p:cNvSpPr/>
                <p:nvPr/>
              </p:nvSpPr>
              <p:spPr>
                <a:xfrm>
                  <a:off x="0" y="0"/>
                  <a:ext cx="883565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6" name="等腰三角形 15"/>
                <p:cNvSpPr/>
                <p:nvPr/>
              </p:nvSpPr>
              <p:spPr>
                <a:xfrm rot="5400000">
                  <a:off x="8835656" y="0"/>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12" name="组合 11"/>
              <p:cNvGrpSpPr/>
              <p:nvPr/>
            </p:nvGrpSpPr>
            <p:grpSpPr>
              <a:xfrm>
                <a:off x="1" y="222315"/>
                <a:ext cx="7229328" cy="180000"/>
                <a:chOff x="0" y="170600"/>
                <a:chExt cx="7162213" cy="189400"/>
              </a:xfrm>
            </p:grpSpPr>
            <p:sp>
              <p:nvSpPr>
                <p:cNvPr id="13" name="等腰三角形 12"/>
                <p:cNvSpPr/>
                <p:nvPr/>
              </p:nvSpPr>
              <p:spPr>
                <a:xfrm rot="5400000">
                  <a:off x="6982213" y="170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14" name="矩形 13"/>
                <p:cNvSpPr/>
                <p:nvPr/>
              </p:nvSpPr>
              <p:spPr>
                <a:xfrm>
                  <a:off x="0" y="180000"/>
                  <a:ext cx="6984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grpSp>
      <p:grpSp>
        <p:nvGrpSpPr>
          <p:cNvPr id="18" name="组合 17"/>
          <p:cNvGrpSpPr/>
          <p:nvPr/>
        </p:nvGrpSpPr>
        <p:grpSpPr>
          <a:xfrm flipH="1" flipV="1">
            <a:off x="3206959" y="1000502"/>
            <a:ext cx="9015656" cy="5910196"/>
            <a:chOff x="0" y="0"/>
            <a:chExt cx="9015656" cy="5910196"/>
          </a:xfrm>
        </p:grpSpPr>
        <p:grpSp>
          <p:nvGrpSpPr>
            <p:cNvPr id="19" name="组合 18"/>
            <p:cNvGrpSpPr/>
            <p:nvPr/>
          </p:nvGrpSpPr>
          <p:grpSpPr>
            <a:xfrm>
              <a:off x="0" y="0"/>
              <a:ext cx="410444" cy="5910196"/>
              <a:chOff x="0" y="0"/>
              <a:chExt cx="410444" cy="5910196"/>
            </a:xfrm>
          </p:grpSpPr>
          <p:grpSp>
            <p:nvGrpSpPr>
              <p:cNvPr id="27" name="组合 26"/>
              <p:cNvGrpSpPr/>
              <p:nvPr/>
            </p:nvGrpSpPr>
            <p:grpSpPr>
              <a:xfrm>
                <a:off x="0" y="180000"/>
                <a:ext cx="180000" cy="5730196"/>
                <a:chOff x="0" y="180000"/>
                <a:chExt cx="180000" cy="5730196"/>
              </a:xfrm>
              <a:solidFill>
                <a:srgbClr val="887875"/>
              </a:solidFill>
            </p:grpSpPr>
            <p:sp>
              <p:nvSpPr>
                <p:cNvPr id="30" name="矩形 29"/>
                <p:cNvSpPr/>
                <p:nvPr/>
              </p:nvSpPr>
              <p:spPr>
                <a:xfrm rot="5400000">
                  <a:off x="-2685098" y="2865098"/>
                  <a:ext cx="555019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1" name="等腰三角形 30"/>
                <p:cNvSpPr/>
                <p:nvPr/>
              </p:nvSpPr>
              <p:spPr>
                <a:xfrm rot="10800000">
                  <a:off x="0" y="5730196"/>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28" name="矩形 27"/>
              <p:cNvSpPr/>
              <p:nvPr/>
            </p:nvSpPr>
            <p:spPr>
              <a:xfrm rot="5400000">
                <a:off x="-1659557" y="1890000"/>
                <a:ext cx="3960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9" name="等腰三角形 28"/>
              <p:cNvSpPr/>
              <p:nvPr/>
            </p:nvSpPr>
            <p:spPr>
              <a:xfrm rot="10800000">
                <a:off x="230444" y="3955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20" name="组合 19"/>
            <p:cNvGrpSpPr/>
            <p:nvPr/>
          </p:nvGrpSpPr>
          <p:grpSpPr>
            <a:xfrm>
              <a:off x="0" y="0"/>
              <a:ext cx="9015656" cy="402315"/>
              <a:chOff x="0" y="0"/>
              <a:chExt cx="9015656" cy="402315"/>
            </a:xfrm>
          </p:grpSpPr>
          <p:grpSp>
            <p:nvGrpSpPr>
              <p:cNvPr id="21" name="组合 20"/>
              <p:cNvGrpSpPr/>
              <p:nvPr/>
            </p:nvGrpSpPr>
            <p:grpSpPr>
              <a:xfrm>
                <a:off x="0" y="0"/>
                <a:ext cx="9015656" cy="180000"/>
                <a:chOff x="0" y="0"/>
                <a:chExt cx="9015656" cy="180000"/>
              </a:xfrm>
              <a:solidFill>
                <a:srgbClr val="887875"/>
              </a:solidFill>
            </p:grpSpPr>
            <p:sp>
              <p:nvSpPr>
                <p:cNvPr id="25" name="矩形 24"/>
                <p:cNvSpPr/>
                <p:nvPr/>
              </p:nvSpPr>
              <p:spPr>
                <a:xfrm>
                  <a:off x="0" y="0"/>
                  <a:ext cx="883565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6" name="等腰三角形 25"/>
                <p:cNvSpPr/>
                <p:nvPr/>
              </p:nvSpPr>
              <p:spPr>
                <a:xfrm rot="5400000">
                  <a:off x="8835656" y="0"/>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22" name="组合 21"/>
              <p:cNvGrpSpPr/>
              <p:nvPr/>
            </p:nvGrpSpPr>
            <p:grpSpPr>
              <a:xfrm>
                <a:off x="1" y="222315"/>
                <a:ext cx="7229328" cy="180000"/>
                <a:chOff x="0" y="170600"/>
                <a:chExt cx="7162213" cy="189400"/>
              </a:xfrm>
            </p:grpSpPr>
            <p:sp>
              <p:nvSpPr>
                <p:cNvPr id="23" name="等腰三角形 22"/>
                <p:cNvSpPr/>
                <p:nvPr/>
              </p:nvSpPr>
              <p:spPr>
                <a:xfrm rot="5400000">
                  <a:off x="6982213" y="170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4" name="矩形 23"/>
                <p:cNvSpPr/>
                <p:nvPr/>
              </p:nvSpPr>
              <p:spPr>
                <a:xfrm>
                  <a:off x="0" y="180000"/>
                  <a:ext cx="6984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grpSp>
      <p:sp>
        <p:nvSpPr>
          <p:cNvPr id="32" name="椭圆 31"/>
          <p:cNvSpPr/>
          <p:nvPr/>
        </p:nvSpPr>
        <p:spPr>
          <a:xfrm rot="5400000">
            <a:off x="10151550" y="1472283"/>
            <a:ext cx="1046750" cy="1015434"/>
          </a:xfrm>
          <a:prstGeom prst="ellipse">
            <a:avLst/>
          </a:prstGeom>
          <a:pattFill prst="dkDnDiag">
            <a:fgClr>
              <a:srgbClr val="F9E2BD"/>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3" name="椭圆 32"/>
          <p:cNvSpPr/>
          <p:nvPr/>
        </p:nvSpPr>
        <p:spPr>
          <a:xfrm rot="5400000">
            <a:off x="9400214" y="459170"/>
            <a:ext cx="712534" cy="670786"/>
          </a:xfrm>
          <a:prstGeom prst="ellipse">
            <a:avLst/>
          </a:prstGeom>
          <a:pattFill prst="dkDnDiag">
            <a:fgClr>
              <a:srgbClr val="D4E8E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34" name="文本框 33"/>
          <p:cNvSpPr txBox="1"/>
          <p:nvPr/>
        </p:nvSpPr>
        <p:spPr>
          <a:xfrm>
            <a:off x="1308735" y="2644775"/>
            <a:ext cx="9573895" cy="1568450"/>
          </a:xfrm>
          <a:prstGeom prst="rect">
            <a:avLst/>
          </a:prstGeom>
          <a:noFill/>
        </p:spPr>
        <p:txBody>
          <a:bodyPr wrap="square" rtlCol="0">
            <a:spAutoFit/>
          </a:bodyPr>
          <a:p>
            <a:pPr algn="ctr"/>
            <a:r>
              <a:rPr lang="zh-CN" altLang="en-US" sz="4800" b="1">
                <a:solidFill>
                  <a:srgbClr val="F38417"/>
                </a:solidFill>
                <a:effectLst>
                  <a:innerShdw blurRad="63500" dist="50800" dir="13500000">
                    <a:prstClr val="black">
                      <a:alpha val="50000"/>
                    </a:prstClr>
                  </a:innerShdw>
                </a:effectLst>
                <a:latin typeface="黑体" panose="02010609060101010101" charset="-122"/>
                <a:ea typeface="黑体" panose="02010609060101010101" charset="-122"/>
                <a:cs typeface="黑体" panose="02010609060101010101" charset="-122"/>
              </a:rPr>
              <a:t>概念</a:t>
            </a:r>
            <a:r>
              <a:rPr lang="en-US" altLang="zh-CN" sz="4800" b="1">
                <a:solidFill>
                  <a:srgbClr val="F38417"/>
                </a:solidFill>
                <a:effectLst>
                  <a:innerShdw blurRad="63500" dist="50800" dir="13500000">
                    <a:prstClr val="black">
                      <a:alpha val="50000"/>
                    </a:prstClr>
                  </a:innerShdw>
                </a:effectLst>
                <a:latin typeface="黑体" panose="02010609060101010101" charset="-122"/>
                <a:ea typeface="黑体" panose="02010609060101010101" charset="-122"/>
                <a:cs typeface="黑体" panose="02010609060101010101" charset="-122"/>
              </a:rPr>
              <a:t> 4  </a:t>
            </a:r>
            <a:r>
              <a:rPr lang="zh-CN" altLang="en-US" sz="4800" b="1">
                <a:solidFill>
                  <a:srgbClr val="F38417"/>
                </a:solidFill>
                <a:effectLst>
                  <a:innerShdw blurRad="63500" dist="50800" dir="13500000">
                    <a:prstClr val="black">
                      <a:alpha val="50000"/>
                    </a:prstClr>
                  </a:innerShdw>
                </a:effectLst>
                <a:latin typeface="黑体" panose="02010609060101010101" charset="-122"/>
                <a:ea typeface="黑体" panose="02010609060101010101" charset="-122"/>
                <a:cs typeface="黑体" panose="02010609060101010101" charset="-122"/>
              </a:rPr>
              <a:t>生物的多样性和适应性是进化的结果</a:t>
            </a:r>
            <a:endParaRPr lang="zh-CN" altLang="en-US" sz="4800" b="1">
              <a:solidFill>
                <a:srgbClr val="F38417"/>
              </a:solidFill>
              <a:effectLst>
                <a:innerShdw blurRad="63500" dist="50800" dir="13500000">
                  <a:prstClr val="black">
                    <a:alpha val="50000"/>
                  </a:prstClr>
                </a:innerShdw>
              </a:effectLst>
              <a:latin typeface="黑体" panose="02010609060101010101" charset="-122"/>
              <a:ea typeface="黑体" panose="02010609060101010101" charset="-122"/>
              <a:cs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1" name="文本框 10"/>
          <p:cNvSpPr txBox="1"/>
          <p:nvPr/>
        </p:nvSpPr>
        <p:spPr>
          <a:xfrm>
            <a:off x="635635" y="582295"/>
            <a:ext cx="6436360" cy="645160"/>
          </a:xfrm>
          <a:prstGeom prst="rect">
            <a:avLst/>
          </a:prstGeom>
          <a:noFill/>
        </p:spPr>
        <p:txBody>
          <a:bodyPr wrap="square" rtlCol="0">
            <a:spAutoFit/>
          </a:bodyPr>
          <a:lstStyle/>
          <a:p>
            <a:pPr algn="just"/>
            <a:r>
              <a:rPr lang="zh-CN" altLang="en-US"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rPr>
              <a:t>（</a:t>
            </a:r>
            <a:r>
              <a:rPr lang="zh-CN" altLang="en-US"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rPr>
              <a:t>一）生物有共同祖先的证据</a:t>
            </a:r>
            <a:endParaRPr lang="zh-CN" altLang="en-US"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endParaRPr>
          </a:p>
        </p:txBody>
      </p:sp>
      <p:grpSp>
        <p:nvGrpSpPr>
          <p:cNvPr id="13" name="组合 12"/>
          <p:cNvGrpSpPr/>
          <p:nvPr/>
        </p:nvGrpSpPr>
        <p:grpSpPr>
          <a:xfrm>
            <a:off x="6123305" y="704215"/>
            <a:ext cx="857885" cy="744220"/>
            <a:chOff x="7070753" y="3387873"/>
            <a:chExt cx="1692247" cy="1079500"/>
          </a:xfrm>
        </p:grpSpPr>
        <p:cxnSp>
          <p:nvCxnSpPr>
            <p:cNvPr id="14" name="直接连接符 13"/>
            <p:cNvCxnSpPr/>
            <p:nvPr/>
          </p:nvCxnSpPr>
          <p:spPr>
            <a:xfrm>
              <a:off x="7070753" y="4218485"/>
              <a:ext cx="1692247"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1" name="文本框 30"/>
          <p:cNvSpPr txBox="1"/>
          <p:nvPr/>
        </p:nvSpPr>
        <p:spPr>
          <a:xfrm>
            <a:off x="476250" y="1531620"/>
            <a:ext cx="11240135" cy="3493135"/>
          </a:xfrm>
          <a:prstGeom prst="rect">
            <a:avLst/>
          </a:prstGeom>
          <a:noFill/>
        </p:spPr>
        <p:txBody>
          <a:bodyPr wrap="square" rtlCol="0">
            <a:noAutofit/>
          </a:bodyPr>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地球上的现存物种丰富多样，</a:t>
            </a:r>
            <a:r>
              <a:rPr lang="zh-CN" altLang="en-US" sz="2800">
                <a:latin typeface="宋体" panose="02010600030101010101" pitchFamily="2" charset="-122"/>
                <a:ea typeface="宋体" panose="02010600030101010101" pitchFamily="2" charset="-122"/>
                <a:cs typeface="宋体" panose="02010600030101010101" pitchFamily="2" charset="-122"/>
              </a:rPr>
              <a:t>它们来自共同祖先。</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1.</a:t>
            </a:r>
            <a:r>
              <a:rPr lang="zh-CN" altLang="en-US" sz="2800">
                <a:latin typeface="宋体" panose="02010600030101010101" pitchFamily="2" charset="-122"/>
                <a:ea typeface="宋体" panose="02010600030101010101" pitchFamily="2" charset="-122"/>
                <a:cs typeface="宋体" panose="02010600030101010101" pitchFamily="2" charset="-122"/>
              </a:rPr>
              <a:t>尝试通过化石记录、比较解剖学和胚胎学等事实，</a:t>
            </a:r>
            <a:r>
              <a:rPr lang="zh-CN" altLang="en-US" sz="2800">
                <a:latin typeface="宋体" panose="02010600030101010101" pitchFamily="2" charset="-122"/>
                <a:ea typeface="宋体" panose="02010600030101010101" pitchFamily="2" charset="-122"/>
                <a:cs typeface="宋体" panose="02010600030101010101" pitchFamily="2" charset="-122"/>
              </a:rPr>
              <a:t>说明当今生物具有共同的祖先。</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2.</a:t>
            </a:r>
            <a:r>
              <a:rPr lang="zh-CN" altLang="en-US" sz="2800">
                <a:latin typeface="宋体" panose="02010600030101010101" pitchFamily="2" charset="-122"/>
                <a:ea typeface="宋体" panose="02010600030101010101" pitchFamily="2" charset="-122"/>
                <a:cs typeface="宋体" panose="02010600030101010101" pitchFamily="2" charset="-122"/>
              </a:rPr>
              <a:t>尝试通过细胞生物学和分子生物学等知识，说明当今生物在新陈代谢、</a:t>
            </a:r>
            <a:r>
              <a:rPr lang="en-US" altLang="zh-CN" sz="2800">
                <a:latin typeface="Times New Roman" panose="02020603050405020304" charset="0"/>
                <a:ea typeface="宋体" panose="02010600030101010101" pitchFamily="2" charset="-122"/>
                <a:cs typeface="Times New Roman" panose="02020603050405020304" charset="0"/>
                <a:sym typeface="+mn-ea"/>
              </a:rPr>
              <a:t>DNA</a:t>
            </a:r>
            <a:r>
              <a:rPr lang="zh-CN" altLang="en-US" sz="2800">
                <a:latin typeface="宋体" panose="02010600030101010101" pitchFamily="2" charset="-122"/>
                <a:ea typeface="宋体" panose="02010600030101010101" pitchFamily="2" charset="-122"/>
                <a:cs typeface="宋体" panose="02010600030101010101" pitchFamily="2" charset="-122"/>
              </a:rPr>
              <a:t>的结构与功能等方面具有许多共同特征。</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1" name="文本框 10"/>
          <p:cNvSpPr txBox="1"/>
          <p:nvPr/>
        </p:nvSpPr>
        <p:spPr>
          <a:xfrm>
            <a:off x="635635" y="582295"/>
            <a:ext cx="4612005" cy="645160"/>
          </a:xfrm>
          <a:prstGeom prst="rect">
            <a:avLst/>
          </a:prstGeom>
          <a:noFill/>
        </p:spPr>
        <p:txBody>
          <a:bodyPr wrap="square" rtlCol="0">
            <a:spAutoFit/>
          </a:bodyPr>
          <a:lstStyle/>
          <a:p>
            <a:pPr algn="just"/>
            <a:r>
              <a:rPr lang="zh-CN" altLang="en-US"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rPr>
              <a:t>（</a:t>
            </a:r>
            <a:r>
              <a:rPr lang="zh-CN" altLang="en-US"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rPr>
              <a:t>二）现代进化理论</a:t>
            </a:r>
            <a:endParaRPr lang="zh-CN" altLang="en-US"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endParaRPr>
          </a:p>
        </p:txBody>
      </p:sp>
      <p:grpSp>
        <p:nvGrpSpPr>
          <p:cNvPr id="13" name="组合 12"/>
          <p:cNvGrpSpPr/>
          <p:nvPr/>
        </p:nvGrpSpPr>
        <p:grpSpPr>
          <a:xfrm>
            <a:off x="4335780" y="704215"/>
            <a:ext cx="857885" cy="744220"/>
            <a:chOff x="7070753" y="3387873"/>
            <a:chExt cx="1692247" cy="1079500"/>
          </a:xfrm>
        </p:grpSpPr>
        <p:cxnSp>
          <p:nvCxnSpPr>
            <p:cNvPr id="14" name="直接连接符 13"/>
            <p:cNvCxnSpPr/>
            <p:nvPr/>
          </p:nvCxnSpPr>
          <p:spPr>
            <a:xfrm>
              <a:off x="7070753" y="4218485"/>
              <a:ext cx="1692247"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1" name="文本框 30"/>
          <p:cNvSpPr txBox="1"/>
          <p:nvPr/>
        </p:nvSpPr>
        <p:spPr>
          <a:xfrm>
            <a:off x="476250" y="1448435"/>
            <a:ext cx="11240135" cy="5123180"/>
          </a:xfrm>
          <a:prstGeom prst="rect">
            <a:avLst/>
          </a:prstGeom>
          <a:noFill/>
        </p:spPr>
        <p:txBody>
          <a:bodyPr wrap="square" rtlCol="0">
            <a:noAutofit/>
          </a:bodyPr>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适应是自然选择的结果。</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1.</a:t>
            </a:r>
            <a:r>
              <a:rPr lang="zh-CN" altLang="en-US" sz="2800">
                <a:latin typeface="宋体" panose="02010600030101010101" pitchFamily="2" charset="-122"/>
                <a:ea typeface="宋体" panose="02010600030101010101" pitchFamily="2" charset="-122"/>
                <a:cs typeface="宋体" panose="02010600030101010101" pitchFamily="2" charset="-122"/>
              </a:rPr>
              <a:t>举例说明种群内的某些可遗传变异将赋予个体在特定环境中的生存和繁殖优势。</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2.</a:t>
            </a:r>
            <a:r>
              <a:rPr lang="zh-CN" altLang="en-US" sz="2800">
                <a:latin typeface="宋体" panose="02010600030101010101" pitchFamily="2" charset="-122"/>
                <a:ea typeface="宋体" panose="02010600030101010101" pitchFamily="2" charset="-122"/>
                <a:cs typeface="宋体" panose="02010600030101010101" pitchFamily="2" charset="-122"/>
              </a:rPr>
              <a:t>阐明具有优势性状的个体在种群中所占比例将会增加。</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3.</a:t>
            </a:r>
            <a:r>
              <a:rPr lang="zh-CN" altLang="en-US" sz="2800">
                <a:latin typeface="宋体" panose="02010600030101010101" pitchFamily="2" charset="-122"/>
                <a:ea typeface="宋体" panose="02010600030101010101" pitchFamily="2" charset="-122"/>
                <a:cs typeface="宋体" panose="02010600030101010101" pitchFamily="2" charset="-122"/>
              </a:rPr>
              <a:t>说明自然选择促进生物更好地适应特定的生存环境。</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4.</a:t>
            </a:r>
            <a:r>
              <a:rPr lang="zh-CN" altLang="en-US" sz="2800">
                <a:latin typeface="宋体" panose="02010600030101010101" pitchFamily="2" charset="-122"/>
                <a:ea typeface="宋体" panose="02010600030101010101" pitchFamily="2" charset="-122"/>
                <a:cs typeface="宋体" panose="02010600030101010101" pitchFamily="2" charset="-122"/>
              </a:rPr>
              <a:t>概述现代生物进化理论以自然选择学说为核心，</a:t>
            </a:r>
            <a:r>
              <a:rPr lang="zh-CN" altLang="en-US" sz="2800">
                <a:latin typeface="宋体" panose="02010600030101010101" pitchFamily="2" charset="-122"/>
                <a:ea typeface="宋体" panose="02010600030101010101" pitchFamily="2" charset="-122"/>
                <a:cs typeface="宋体" panose="02010600030101010101" pitchFamily="2" charset="-122"/>
              </a:rPr>
              <a:t>为地球上的生命进化史提供了科学的解释。</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5.</a:t>
            </a:r>
            <a:r>
              <a:rPr lang="zh-CN" altLang="en-US" sz="2800">
                <a:latin typeface="宋体" panose="02010600030101010101" pitchFamily="2" charset="-122"/>
                <a:ea typeface="宋体" panose="02010600030101010101" pitchFamily="2" charset="-122"/>
                <a:cs typeface="宋体" panose="02010600030101010101" pitchFamily="2" charset="-122"/>
              </a:rPr>
              <a:t>阐述变异、选择和隔离可导致新物种形成。</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flipV="1">
            <a:off x="10803253" y="432348"/>
            <a:ext cx="901700" cy="901700"/>
            <a:chOff x="7683500" y="3387873"/>
            <a:chExt cx="1079500" cy="1079500"/>
          </a:xfrm>
        </p:grpSpPr>
        <p:cxnSp>
          <p:nvCxnSpPr>
            <p:cNvPr id="12" name="直接连接符 11"/>
            <p:cNvCxnSpPr/>
            <p:nvPr/>
          </p:nvCxnSpPr>
          <p:spPr>
            <a:xfrm>
              <a:off x="7683500" y="4218485"/>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16" name="组合 15"/>
          <p:cNvGrpSpPr/>
          <p:nvPr/>
        </p:nvGrpSpPr>
        <p:grpSpPr>
          <a:xfrm>
            <a:off x="-583832" y="-470319"/>
            <a:ext cx="4208793" cy="4122855"/>
            <a:chOff x="-444096" y="-90212"/>
            <a:chExt cx="4208793" cy="4122855"/>
          </a:xfrm>
        </p:grpSpPr>
        <p:sp>
          <p:nvSpPr>
            <p:cNvPr id="2" name="椭圆 1"/>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 name="椭圆 2"/>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4" name="椭圆 3"/>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5" name="椭圆 4"/>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6" name="椭圆 5"/>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7" name="椭圆 6"/>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5" name="椭圆 14"/>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17" name="组合 16"/>
          <p:cNvGrpSpPr/>
          <p:nvPr/>
        </p:nvGrpSpPr>
        <p:grpSpPr>
          <a:xfrm rot="10256978">
            <a:off x="8732310" y="3516639"/>
            <a:ext cx="4208793" cy="4122855"/>
            <a:chOff x="-444096" y="-90212"/>
            <a:chExt cx="4208793" cy="4122855"/>
          </a:xfrm>
        </p:grpSpPr>
        <p:sp>
          <p:nvSpPr>
            <p:cNvPr id="18" name="椭圆 17"/>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9" name="椭圆 18"/>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0" name="椭圆 19"/>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1" name="椭圆 20"/>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2" name="椭圆 21"/>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3" name="椭圆 22"/>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4" name="椭圆 23"/>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25" name="组合 24"/>
          <p:cNvGrpSpPr/>
          <p:nvPr/>
        </p:nvGrpSpPr>
        <p:grpSpPr>
          <a:xfrm rot="10800000" flipV="1">
            <a:off x="410373" y="5683308"/>
            <a:ext cx="901700" cy="901700"/>
            <a:chOff x="7683500" y="3387873"/>
            <a:chExt cx="1079500" cy="1079500"/>
          </a:xfrm>
        </p:grpSpPr>
        <p:cxnSp>
          <p:nvCxnSpPr>
            <p:cNvPr id="26" name="直接连接符 25"/>
            <p:cNvCxnSpPr/>
            <p:nvPr/>
          </p:nvCxnSpPr>
          <p:spPr>
            <a:xfrm>
              <a:off x="7683500" y="4218485"/>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sp>
        <p:nvSpPr>
          <p:cNvPr id="11" name="文本框 10"/>
          <p:cNvSpPr txBox="1"/>
          <p:nvPr/>
        </p:nvSpPr>
        <p:spPr>
          <a:xfrm>
            <a:off x="585470" y="942975"/>
            <a:ext cx="10972165" cy="521970"/>
          </a:xfrm>
          <a:prstGeom prst="rect">
            <a:avLst/>
          </a:prstGeom>
          <a:noFill/>
        </p:spPr>
        <p:txBody>
          <a:bodyPr wrap="square" rtlCol="0">
            <a:spAutoFit/>
          </a:bodyPr>
          <a:p>
            <a:pPr algn="ctr"/>
            <a:r>
              <a:rPr lang="en-US" altLang="zh-CN" sz="2800">
                <a:latin typeface="黑体" panose="02010609060101010101" charset="-122"/>
                <a:ea typeface="黑体" panose="02010609060101010101" charset="-122"/>
                <a:cs typeface="黑体" panose="02010609060101010101" charset="-122"/>
              </a:rPr>
              <a:t>2026 </a:t>
            </a:r>
            <a:r>
              <a:rPr lang="zh-CN" altLang="en-US" sz="2800">
                <a:latin typeface="黑体" panose="02010609060101010101" charset="-122"/>
                <a:ea typeface="黑体" panose="02010609060101010101" charset="-122"/>
                <a:cs typeface="黑体" panose="02010609060101010101" charset="-122"/>
              </a:rPr>
              <a:t>学考金典</a:t>
            </a:r>
            <a:r>
              <a:rPr lang="en-US" altLang="zh-CN" sz="2800">
                <a:latin typeface="黑体" panose="02010609060101010101" charset="-122"/>
                <a:ea typeface="黑体" panose="02010609060101010101" charset="-122"/>
                <a:cs typeface="黑体" panose="02010609060101010101" charset="-122"/>
              </a:rPr>
              <a:t>·</a:t>
            </a:r>
            <a:r>
              <a:rPr lang="zh-CN" altLang="en-US" sz="2800">
                <a:latin typeface="黑体" panose="02010609060101010101" charset="-122"/>
                <a:ea typeface="黑体" panose="02010609060101010101" charset="-122"/>
                <a:cs typeface="黑体" panose="02010609060101010101" charset="-122"/>
              </a:rPr>
              <a:t>广西普通高中学业水平考试训练指导</a:t>
            </a:r>
            <a:r>
              <a:rPr lang="en-US" altLang="zh-CN" sz="2800">
                <a:latin typeface="黑体" panose="02010609060101010101" charset="-122"/>
                <a:ea typeface="黑体" panose="02010609060101010101" charset="-122"/>
                <a:cs typeface="黑体" panose="02010609060101010101" charset="-122"/>
              </a:rPr>
              <a:t>·</a:t>
            </a:r>
            <a:r>
              <a:rPr lang="zh-CN" altLang="en-US" sz="2800">
                <a:latin typeface="黑体" panose="02010609060101010101" charset="-122"/>
                <a:ea typeface="黑体" panose="02010609060101010101" charset="-122"/>
                <a:cs typeface="黑体" panose="02010609060101010101" charset="-122"/>
              </a:rPr>
              <a:t>生物</a:t>
            </a:r>
            <a:r>
              <a:rPr lang="zh-CN" altLang="en-US" sz="2800">
                <a:latin typeface="黑体" panose="02010609060101010101" charset="-122"/>
                <a:ea typeface="黑体" panose="02010609060101010101" charset="-122"/>
                <a:cs typeface="黑体" panose="02010609060101010101" charset="-122"/>
              </a:rPr>
              <a:t>学课件</a:t>
            </a:r>
            <a:endParaRPr lang="zh-CN" altLang="en-US" sz="2800">
              <a:latin typeface="黑体" panose="02010609060101010101" charset="-122"/>
              <a:ea typeface="黑体" panose="02010609060101010101" charset="-122"/>
              <a:cs typeface="黑体" panose="02010609060101010101" charset="-122"/>
            </a:endParaRPr>
          </a:p>
        </p:txBody>
      </p:sp>
      <p:pic>
        <p:nvPicPr>
          <p:cNvPr id="30" name="图片 29" descr="阴影"/>
          <p:cNvPicPr>
            <a:picLocks noChangeAspect="1"/>
          </p:cNvPicPr>
          <p:nvPr/>
        </p:nvPicPr>
        <p:blipFill>
          <a:blip r:embed="rId1"/>
          <a:stretch>
            <a:fillRect/>
          </a:stretch>
        </p:blipFill>
        <p:spPr>
          <a:xfrm>
            <a:off x="2466340" y="2287270"/>
            <a:ext cx="7280910" cy="3395980"/>
          </a:xfrm>
          <a:prstGeom prst="rect">
            <a:avLst/>
          </a:prstGeom>
        </p:spPr>
      </p:pic>
      <p:sp>
        <p:nvSpPr>
          <p:cNvPr id="9" name="矩形 8"/>
          <p:cNvSpPr/>
          <p:nvPr/>
        </p:nvSpPr>
        <p:spPr>
          <a:xfrm>
            <a:off x="3045460" y="2883535"/>
            <a:ext cx="6190615" cy="1568450"/>
          </a:xfrm>
          <a:prstGeom prst="rect">
            <a:avLst/>
          </a:prstGeom>
        </p:spPr>
        <p:txBody>
          <a:bodyPr wrap="square">
            <a:spAutoFit/>
          </a:bodyPr>
          <a:lstStyle/>
          <a:p>
            <a:pPr algn="dist"/>
            <a:r>
              <a:rPr lang="zh-CN" altLang="en-US" sz="9600" b="1" dirty="0">
                <a:solidFill>
                  <a:schemeClr val="tx1">
                    <a:lumMod val="85000"/>
                    <a:lumOff val="15000"/>
                  </a:schemeClr>
                </a:solidFill>
                <a:latin typeface="黑体" panose="02010609060101010101" charset="-122"/>
                <a:ea typeface="黑体" panose="02010609060101010101" charset="-122"/>
                <a:sym typeface="微软雅黑" panose="020B0503020204020204" charset="-122"/>
              </a:rPr>
              <a:t>本课结束</a:t>
            </a:r>
            <a:endParaRPr lang="zh-CN" altLang="en-US" sz="9600" b="1" dirty="0">
              <a:solidFill>
                <a:schemeClr val="tx1">
                  <a:lumMod val="85000"/>
                  <a:lumOff val="15000"/>
                </a:schemeClr>
              </a:solidFill>
              <a:latin typeface="黑体" panose="02010609060101010101" charset="-122"/>
              <a:ea typeface="黑体" panose="02010609060101010101" charset="-122"/>
              <a:sym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a:off x="0" y="0"/>
            <a:ext cx="9015656" cy="5910196"/>
            <a:chOff x="0" y="0"/>
            <a:chExt cx="9015656" cy="5910196"/>
          </a:xfrm>
        </p:grpSpPr>
        <p:grpSp>
          <p:nvGrpSpPr>
            <p:cNvPr id="4" name="组合 3"/>
            <p:cNvGrpSpPr/>
            <p:nvPr/>
          </p:nvGrpSpPr>
          <p:grpSpPr>
            <a:xfrm>
              <a:off x="0" y="0"/>
              <a:ext cx="410444" cy="5910196"/>
              <a:chOff x="0" y="0"/>
              <a:chExt cx="410444" cy="5910196"/>
            </a:xfrm>
          </p:grpSpPr>
          <p:grpSp>
            <p:nvGrpSpPr>
              <p:cNvPr id="5" name="组合 4"/>
              <p:cNvGrpSpPr/>
              <p:nvPr/>
            </p:nvGrpSpPr>
            <p:grpSpPr>
              <a:xfrm>
                <a:off x="0" y="180000"/>
                <a:ext cx="180000" cy="5730196"/>
                <a:chOff x="0" y="180000"/>
                <a:chExt cx="180000" cy="5730196"/>
              </a:xfrm>
              <a:solidFill>
                <a:srgbClr val="887875"/>
              </a:solidFill>
            </p:grpSpPr>
            <p:sp>
              <p:nvSpPr>
                <p:cNvPr id="8" name="矩形 7"/>
                <p:cNvSpPr/>
                <p:nvPr/>
              </p:nvSpPr>
              <p:spPr>
                <a:xfrm rot="5400000">
                  <a:off x="-2685098" y="2865098"/>
                  <a:ext cx="555019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9" name="等腰三角形 8"/>
                <p:cNvSpPr/>
                <p:nvPr/>
              </p:nvSpPr>
              <p:spPr>
                <a:xfrm rot="10800000">
                  <a:off x="0" y="5730196"/>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6" name="矩形 5"/>
              <p:cNvSpPr/>
              <p:nvPr/>
            </p:nvSpPr>
            <p:spPr>
              <a:xfrm rot="5400000">
                <a:off x="-1659557" y="1890000"/>
                <a:ext cx="3960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7" name="等腰三角形 6"/>
              <p:cNvSpPr/>
              <p:nvPr/>
            </p:nvSpPr>
            <p:spPr>
              <a:xfrm rot="10800000">
                <a:off x="230444" y="3955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10" name="组合 9"/>
            <p:cNvGrpSpPr/>
            <p:nvPr/>
          </p:nvGrpSpPr>
          <p:grpSpPr>
            <a:xfrm>
              <a:off x="0" y="0"/>
              <a:ext cx="9015656" cy="402315"/>
              <a:chOff x="0" y="0"/>
              <a:chExt cx="9015656" cy="402315"/>
            </a:xfrm>
          </p:grpSpPr>
          <p:grpSp>
            <p:nvGrpSpPr>
              <p:cNvPr id="11" name="组合 10"/>
              <p:cNvGrpSpPr/>
              <p:nvPr/>
            </p:nvGrpSpPr>
            <p:grpSpPr>
              <a:xfrm>
                <a:off x="0" y="0"/>
                <a:ext cx="9015656" cy="180000"/>
                <a:chOff x="0" y="0"/>
                <a:chExt cx="9015656" cy="180000"/>
              </a:xfrm>
              <a:solidFill>
                <a:srgbClr val="887875"/>
              </a:solidFill>
            </p:grpSpPr>
            <p:sp>
              <p:nvSpPr>
                <p:cNvPr id="15" name="矩形 14"/>
                <p:cNvSpPr/>
                <p:nvPr/>
              </p:nvSpPr>
              <p:spPr>
                <a:xfrm>
                  <a:off x="0" y="0"/>
                  <a:ext cx="883565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6" name="等腰三角形 15"/>
                <p:cNvSpPr/>
                <p:nvPr/>
              </p:nvSpPr>
              <p:spPr>
                <a:xfrm rot="5400000">
                  <a:off x="8835656" y="0"/>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12" name="组合 11"/>
              <p:cNvGrpSpPr/>
              <p:nvPr/>
            </p:nvGrpSpPr>
            <p:grpSpPr>
              <a:xfrm>
                <a:off x="1" y="222315"/>
                <a:ext cx="7229328" cy="180000"/>
                <a:chOff x="0" y="170600"/>
                <a:chExt cx="7162213" cy="189400"/>
              </a:xfrm>
            </p:grpSpPr>
            <p:sp>
              <p:nvSpPr>
                <p:cNvPr id="13" name="等腰三角形 12"/>
                <p:cNvSpPr/>
                <p:nvPr/>
              </p:nvSpPr>
              <p:spPr>
                <a:xfrm rot="5400000">
                  <a:off x="6982213" y="170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14" name="矩形 13"/>
                <p:cNvSpPr/>
                <p:nvPr/>
              </p:nvSpPr>
              <p:spPr>
                <a:xfrm>
                  <a:off x="0" y="180000"/>
                  <a:ext cx="6984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grpSp>
      <p:grpSp>
        <p:nvGrpSpPr>
          <p:cNvPr id="18" name="组合 17"/>
          <p:cNvGrpSpPr/>
          <p:nvPr/>
        </p:nvGrpSpPr>
        <p:grpSpPr>
          <a:xfrm flipH="1" flipV="1">
            <a:off x="3206959" y="1000502"/>
            <a:ext cx="9015656" cy="5910196"/>
            <a:chOff x="0" y="0"/>
            <a:chExt cx="9015656" cy="5910196"/>
          </a:xfrm>
        </p:grpSpPr>
        <p:grpSp>
          <p:nvGrpSpPr>
            <p:cNvPr id="19" name="组合 18"/>
            <p:cNvGrpSpPr/>
            <p:nvPr/>
          </p:nvGrpSpPr>
          <p:grpSpPr>
            <a:xfrm>
              <a:off x="0" y="0"/>
              <a:ext cx="410444" cy="5910196"/>
              <a:chOff x="0" y="0"/>
              <a:chExt cx="410444" cy="5910196"/>
            </a:xfrm>
          </p:grpSpPr>
          <p:grpSp>
            <p:nvGrpSpPr>
              <p:cNvPr id="27" name="组合 26"/>
              <p:cNvGrpSpPr/>
              <p:nvPr/>
            </p:nvGrpSpPr>
            <p:grpSpPr>
              <a:xfrm>
                <a:off x="0" y="180000"/>
                <a:ext cx="180000" cy="5730196"/>
                <a:chOff x="0" y="180000"/>
                <a:chExt cx="180000" cy="5730196"/>
              </a:xfrm>
              <a:solidFill>
                <a:srgbClr val="887875"/>
              </a:solidFill>
            </p:grpSpPr>
            <p:sp>
              <p:nvSpPr>
                <p:cNvPr id="30" name="矩形 29"/>
                <p:cNvSpPr/>
                <p:nvPr/>
              </p:nvSpPr>
              <p:spPr>
                <a:xfrm rot="5400000">
                  <a:off x="-2685098" y="2865098"/>
                  <a:ext cx="555019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1" name="等腰三角形 30"/>
                <p:cNvSpPr/>
                <p:nvPr/>
              </p:nvSpPr>
              <p:spPr>
                <a:xfrm rot="10800000">
                  <a:off x="0" y="5730196"/>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28" name="矩形 27"/>
              <p:cNvSpPr/>
              <p:nvPr/>
            </p:nvSpPr>
            <p:spPr>
              <a:xfrm rot="5400000">
                <a:off x="-1659557" y="1890000"/>
                <a:ext cx="3960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9" name="等腰三角形 28"/>
              <p:cNvSpPr/>
              <p:nvPr/>
            </p:nvSpPr>
            <p:spPr>
              <a:xfrm rot="10800000">
                <a:off x="230444" y="3955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20" name="组合 19"/>
            <p:cNvGrpSpPr/>
            <p:nvPr/>
          </p:nvGrpSpPr>
          <p:grpSpPr>
            <a:xfrm>
              <a:off x="0" y="0"/>
              <a:ext cx="9015656" cy="402315"/>
              <a:chOff x="0" y="0"/>
              <a:chExt cx="9015656" cy="402315"/>
            </a:xfrm>
          </p:grpSpPr>
          <p:grpSp>
            <p:nvGrpSpPr>
              <p:cNvPr id="21" name="组合 20"/>
              <p:cNvGrpSpPr/>
              <p:nvPr/>
            </p:nvGrpSpPr>
            <p:grpSpPr>
              <a:xfrm>
                <a:off x="0" y="0"/>
                <a:ext cx="9015656" cy="180000"/>
                <a:chOff x="0" y="0"/>
                <a:chExt cx="9015656" cy="180000"/>
              </a:xfrm>
              <a:solidFill>
                <a:srgbClr val="887875"/>
              </a:solidFill>
            </p:grpSpPr>
            <p:sp>
              <p:nvSpPr>
                <p:cNvPr id="25" name="矩形 24"/>
                <p:cNvSpPr/>
                <p:nvPr/>
              </p:nvSpPr>
              <p:spPr>
                <a:xfrm>
                  <a:off x="0" y="0"/>
                  <a:ext cx="883565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6" name="等腰三角形 25"/>
                <p:cNvSpPr/>
                <p:nvPr/>
              </p:nvSpPr>
              <p:spPr>
                <a:xfrm rot="5400000">
                  <a:off x="8835656" y="0"/>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22" name="组合 21"/>
              <p:cNvGrpSpPr/>
              <p:nvPr/>
            </p:nvGrpSpPr>
            <p:grpSpPr>
              <a:xfrm>
                <a:off x="1" y="222315"/>
                <a:ext cx="7229328" cy="180000"/>
                <a:chOff x="0" y="170600"/>
                <a:chExt cx="7162213" cy="189400"/>
              </a:xfrm>
            </p:grpSpPr>
            <p:sp>
              <p:nvSpPr>
                <p:cNvPr id="23" name="等腰三角形 22"/>
                <p:cNvSpPr/>
                <p:nvPr/>
              </p:nvSpPr>
              <p:spPr>
                <a:xfrm rot="5400000">
                  <a:off x="6982213" y="170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4" name="矩形 23"/>
                <p:cNvSpPr/>
                <p:nvPr/>
              </p:nvSpPr>
              <p:spPr>
                <a:xfrm>
                  <a:off x="0" y="180000"/>
                  <a:ext cx="6984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grpSp>
      <p:sp>
        <p:nvSpPr>
          <p:cNvPr id="32" name="椭圆 31"/>
          <p:cNvSpPr/>
          <p:nvPr/>
        </p:nvSpPr>
        <p:spPr>
          <a:xfrm rot="5400000">
            <a:off x="10151550" y="1472283"/>
            <a:ext cx="1046750" cy="1015434"/>
          </a:xfrm>
          <a:prstGeom prst="ellipse">
            <a:avLst/>
          </a:prstGeom>
          <a:pattFill prst="dkDnDiag">
            <a:fgClr>
              <a:srgbClr val="F9E2BD"/>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3" name="椭圆 32"/>
          <p:cNvSpPr/>
          <p:nvPr/>
        </p:nvSpPr>
        <p:spPr>
          <a:xfrm rot="5400000">
            <a:off x="9400214" y="459170"/>
            <a:ext cx="712534" cy="670786"/>
          </a:xfrm>
          <a:prstGeom prst="ellipse">
            <a:avLst/>
          </a:prstGeom>
          <a:pattFill prst="dkDnDiag">
            <a:fgClr>
              <a:srgbClr val="D4E8E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3" name="文本框 2"/>
          <p:cNvSpPr txBox="1"/>
          <p:nvPr/>
        </p:nvSpPr>
        <p:spPr>
          <a:xfrm>
            <a:off x="1478915" y="2285365"/>
            <a:ext cx="9265285" cy="2553335"/>
          </a:xfrm>
          <a:prstGeom prst="rect">
            <a:avLst/>
          </a:prstGeom>
          <a:noFill/>
        </p:spPr>
        <p:txBody>
          <a:bodyPr wrap="square" rtlCol="0">
            <a:spAutoFit/>
            <a:scene3d>
              <a:camera prst="orthographicFront"/>
              <a:lightRig rig="threePt" dir="t"/>
            </a:scene3d>
          </a:bodyPr>
          <a:p>
            <a:pPr algn="ctr"/>
            <a:r>
              <a:rPr lang="zh-CN" altLang="en-US" sz="8000" b="1">
                <a:solidFill>
                  <a:srgbClr val="EC55A6"/>
                </a:solidFill>
                <a:effectLst>
                  <a:outerShdw blurRad="50800" dist="38100" algn="l" rotWithShape="0">
                    <a:prstClr val="black">
                      <a:alpha val="40000"/>
                    </a:prstClr>
                  </a:outerShdw>
                </a:effectLst>
                <a:latin typeface="黑体" panose="02010609060101010101" charset="-122"/>
                <a:ea typeface="黑体" panose="02010609060101010101" charset="-122"/>
              </a:rPr>
              <a:t>第</a:t>
            </a:r>
            <a:r>
              <a:rPr lang="zh-CN" altLang="en-US" sz="8000" b="1">
                <a:solidFill>
                  <a:srgbClr val="EC55A6"/>
                </a:solidFill>
                <a:effectLst>
                  <a:outerShdw blurRad="50800" dist="38100" algn="l" rotWithShape="0">
                    <a:prstClr val="black">
                      <a:alpha val="40000"/>
                    </a:prstClr>
                  </a:outerShdw>
                </a:effectLst>
                <a:latin typeface="黑体" panose="02010609060101010101" charset="-122"/>
                <a:ea typeface="黑体" panose="02010609060101010101" charset="-122"/>
              </a:rPr>
              <a:t>一部分</a:t>
            </a:r>
            <a:r>
              <a:rPr lang="en-US" altLang="zh-CN" sz="8000" b="1">
                <a:solidFill>
                  <a:srgbClr val="EC55A6"/>
                </a:solidFill>
                <a:effectLst>
                  <a:outerShdw blurRad="50800" dist="38100" algn="l" rotWithShape="0">
                    <a:prstClr val="black">
                      <a:alpha val="40000"/>
                    </a:prstClr>
                  </a:outerShdw>
                </a:effectLst>
                <a:latin typeface="黑体" panose="02010609060101010101" charset="-122"/>
                <a:ea typeface="黑体" panose="02010609060101010101" charset="-122"/>
              </a:rPr>
              <a:t> </a:t>
            </a:r>
            <a:endParaRPr lang="en-US" altLang="zh-CN" sz="8000" b="1">
              <a:solidFill>
                <a:srgbClr val="EC55A6"/>
              </a:solidFill>
              <a:effectLst>
                <a:outerShdw blurRad="50800" dist="38100" algn="l" rotWithShape="0">
                  <a:prstClr val="black">
                    <a:alpha val="40000"/>
                  </a:prstClr>
                </a:outerShdw>
              </a:effectLst>
              <a:latin typeface="黑体" panose="02010609060101010101" charset="-122"/>
              <a:ea typeface="黑体" panose="02010609060101010101" charset="-122"/>
            </a:endParaRPr>
          </a:p>
          <a:p>
            <a:pPr algn="ctr"/>
            <a:r>
              <a:rPr lang="zh-CN" altLang="en-US" sz="8000" b="1">
                <a:solidFill>
                  <a:srgbClr val="EC55A6"/>
                </a:solidFill>
                <a:effectLst>
                  <a:outerShdw blurRad="50800" dist="38100" algn="l" rotWithShape="0">
                    <a:prstClr val="black">
                      <a:alpha val="40000"/>
                    </a:prstClr>
                  </a:outerShdw>
                </a:effectLst>
                <a:latin typeface="黑体" panose="02010609060101010101" charset="-122"/>
                <a:ea typeface="黑体" panose="02010609060101010101" charset="-122"/>
              </a:rPr>
              <a:t>课程</a:t>
            </a:r>
            <a:r>
              <a:rPr lang="zh-CN" altLang="en-US" sz="8000" b="1">
                <a:solidFill>
                  <a:srgbClr val="EC55A6"/>
                </a:solidFill>
                <a:effectLst>
                  <a:outerShdw blurRad="50800" dist="38100" algn="l" rotWithShape="0">
                    <a:prstClr val="black">
                      <a:alpha val="40000"/>
                    </a:prstClr>
                  </a:outerShdw>
                </a:effectLst>
                <a:latin typeface="黑体" panose="02010609060101010101" charset="-122"/>
                <a:ea typeface="黑体" panose="02010609060101010101" charset="-122"/>
              </a:rPr>
              <a:t>内容要求</a:t>
            </a:r>
            <a:endParaRPr lang="zh-CN" altLang="en-US" sz="8000" b="1">
              <a:solidFill>
                <a:srgbClr val="EC55A6"/>
              </a:solidFill>
              <a:effectLst>
                <a:outerShdw blurRad="50800" dist="38100" algn="l" rotWithShape="0">
                  <a:prstClr val="black">
                    <a:alpha val="40000"/>
                  </a:prstClr>
                </a:outerShdw>
              </a:effectLst>
              <a:latin typeface="黑体" panose="02010609060101010101" charset="-122"/>
              <a:ea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a:off x="0" y="0"/>
            <a:ext cx="9015656" cy="5910196"/>
            <a:chOff x="0" y="0"/>
            <a:chExt cx="9015656" cy="5910196"/>
          </a:xfrm>
        </p:grpSpPr>
        <p:grpSp>
          <p:nvGrpSpPr>
            <p:cNvPr id="4" name="组合 3"/>
            <p:cNvGrpSpPr/>
            <p:nvPr/>
          </p:nvGrpSpPr>
          <p:grpSpPr>
            <a:xfrm>
              <a:off x="0" y="0"/>
              <a:ext cx="410444" cy="5910196"/>
              <a:chOff x="0" y="0"/>
              <a:chExt cx="410444" cy="5910196"/>
            </a:xfrm>
          </p:grpSpPr>
          <p:grpSp>
            <p:nvGrpSpPr>
              <p:cNvPr id="5" name="组合 4"/>
              <p:cNvGrpSpPr/>
              <p:nvPr/>
            </p:nvGrpSpPr>
            <p:grpSpPr>
              <a:xfrm>
                <a:off x="0" y="180000"/>
                <a:ext cx="180000" cy="5730196"/>
                <a:chOff x="0" y="180000"/>
                <a:chExt cx="180000" cy="5730196"/>
              </a:xfrm>
              <a:solidFill>
                <a:srgbClr val="887875"/>
              </a:solidFill>
            </p:grpSpPr>
            <p:sp>
              <p:nvSpPr>
                <p:cNvPr id="8" name="矩形 7"/>
                <p:cNvSpPr/>
                <p:nvPr/>
              </p:nvSpPr>
              <p:spPr>
                <a:xfrm rot="5400000">
                  <a:off x="-2685098" y="2865098"/>
                  <a:ext cx="555019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9" name="等腰三角形 8"/>
                <p:cNvSpPr/>
                <p:nvPr/>
              </p:nvSpPr>
              <p:spPr>
                <a:xfrm rot="10800000">
                  <a:off x="0" y="5730196"/>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6" name="矩形 5"/>
              <p:cNvSpPr/>
              <p:nvPr/>
            </p:nvSpPr>
            <p:spPr>
              <a:xfrm rot="5400000">
                <a:off x="-1659557" y="1890000"/>
                <a:ext cx="3960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7" name="等腰三角形 6"/>
              <p:cNvSpPr/>
              <p:nvPr/>
            </p:nvSpPr>
            <p:spPr>
              <a:xfrm rot="10800000">
                <a:off x="230444" y="3955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10" name="组合 9"/>
            <p:cNvGrpSpPr/>
            <p:nvPr/>
          </p:nvGrpSpPr>
          <p:grpSpPr>
            <a:xfrm>
              <a:off x="0" y="0"/>
              <a:ext cx="9015656" cy="402315"/>
              <a:chOff x="0" y="0"/>
              <a:chExt cx="9015656" cy="402315"/>
            </a:xfrm>
          </p:grpSpPr>
          <p:grpSp>
            <p:nvGrpSpPr>
              <p:cNvPr id="11" name="组合 10"/>
              <p:cNvGrpSpPr/>
              <p:nvPr/>
            </p:nvGrpSpPr>
            <p:grpSpPr>
              <a:xfrm>
                <a:off x="0" y="0"/>
                <a:ext cx="9015656" cy="180000"/>
                <a:chOff x="0" y="0"/>
                <a:chExt cx="9015656" cy="180000"/>
              </a:xfrm>
              <a:solidFill>
                <a:srgbClr val="887875"/>
              </a:solidFill>
            </p:grpSpPr>
            <p:sp>
              <p:nvSpPr>
                <p:cNvPr id="15" name="矩形 14"/>
                <p:cNvSpPr/>
                <p:nvPr/>
              </p:nvSpPr>
              <p:spPr>
                <a:xfrm>
                  <a:off x="0" y="0"/>
                  <a:ext cx="883565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6" name="等腰三角形 15"/>
                <p:cNvSpPr/>
                <p:nvPr/>
              </p:nvSpPr>
              <p:spPr>
                <a:xfrm rot="5400000">
                  <a:off x="8835656" y="0"/>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12" name="组合 11"/>
              <p:cNvGrpSpPr/>
              <p:nvPr/>
            </p:nvGrpSpPr>
            <p:grpSpPr>
              <a:xfrm>
                <a:off x="1" y="222315"/>
                <a:ext cx="7229328" cy="180000"/>
                <a:chOff x="0" y="170600"/>
                <a:chExt cx="7162213" cy="189400"/>
              </a:xfrm>
            </p:grpSpPr>
            <p:sp>
              <p:nvSpPr>
                <p:cNvPr id="13" name="等腰三角形 12"/>
                <p:cNvSpPr/>
                <p:nvPr/>
              </p:nvSpPr>
              <p:spPr>
                <a:xfrm rot="5400000">
                  <a:off x="6982213" y="170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14" name="矩形 13"/>
                <p:cNvSpPr/>
                <p:nvPr/>
              </p:nvSpPr>
              <p:spPr>
                <a:xfrm>
                  <a:off x="0" y="180000"/>
                  <a:ext cx="6984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grpSp>
      <p:grpSp>
        <p:nvGrpSpPr>
          <p:cNvPr id="18" name="组合 17"/>
          <p:cNvGrpSpPr/>
          <p:nvPr/>
        </p:nvGrpSpPr>
        <p:grpSpPr>
          <a:xfrm flipH="1" flipV="1">
            <a:off x="3206959" y="1000502"/>
            <a:ext cx="9015656" cy="5910196"/>
            <a:chOff x="0" y="0"/>
            <a:chExt cx="9015656" cy="5910196"/>
          </a:xfrm>
        </p:grpSpPr>
        <p:grpSp>
          <p:nvGrpSpPr>
            <p:cNvPr id="19" name="组合 18"/>
            <p:cNvGrpSpPr/>
            <p:nvPr/>
          </p:nvGrpSpPr>
          <p:grpSpPr>
            <a:xfrm>
              <a:off x="0" y="0"/>
              <a:ext cx="410444" cy="5910196"/>
              <a:chOff x="0" y="0"/>
              <a:chExt cx="410444" cy="5910196"/>
            </a:xfrm>
          </p:grpSpPr>
          <p:grpSp>
            <p:nvGrpSpPr>
              <p:cNvPr id="27" name="组合 26"/>
              <p:cNvGrpSpPr/>
              <p:nvPr/>
            </p:nvGrpSpPr>
            <p:grpSpPr>
              <a:xfrm>
                <a:off x="0" y="180000"/>
                <a:ext cx="180000" cy="5730196"/>
                <a:chOff x="0" y="180000"/>
                <a:chExt cx="180000" cy="5730196"/>
              </a:xfrm>
              <a:solidFill>
                <a:srgbClr val="887875"/>
              </a:solidFill>
            </p:grpSpPr>
            <p:sp>
              <p:nvSpPr>
                <p:cNvPr id="30" name="矩形 29"/>
                <p:cNvSpPr/>
                <p:nvPr/>
              </p:nvSpPr>
              <p:spPr>
                <a:xfrm rot="5400000">
                  <a:off x="-2685098" y="2865098"/>
                  <a:ext cx="555019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1" name="等腰三角形 30"/>
                <p:cNvSpPr/>
                <p:nvPr/>
              </p:nvSpPr>
              <p:spPr>
                <a:xfrm rot="10800000">
                  <a:off x="0" y="5730196"/>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28" name="矩形 27"/>
              <p:cNvSpPr/>
              <p:nvPr/>
            </p:nvSpPr>
            <p:spPr>
              <a:xfrm rot="5400000">
                <a:off x="-1659557" y="1890000"/>
                <a:ext cx="3960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9" name="等腰三角形 28"/>
              <p:cNvSpPr/>
              <p:nvPr/>
            </p:nvSpPr>
            <p:spPr>
              <a:xfrm rot="10800000">
                <a:off x="230444" y="3955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20" name="组合 19"/>
            <p:cNvGrpSpPr/>
            <p:nvPr/>
          </p:nvGrpSpPr>
          <p:grpSpPr>
            <a:xfrm>
              <a:off x="0" y="0"/>
              <a:ext cx="9015656" cy="402315"/>
              <a:chOff x="0" y="0"/>
              <a:chExt cx="9015656" cy="402315"/>
            </a:xfrm>
          </p:grpSpPr>
          <p:grpSp>
            <p:nvGrpSpPr>
              <p:cNvPr id="21" name="组合 20"/>
              <p:cNvGrpSpPr/>
              <p:nvPr/>
            </p:nvGrpSpPr>
            <p:grpSpPr>
              <a:xfrm>
                <a:off x="0" y="0"/>
                <a:ext cx="9015656" cy="180000"/>
                <a:chOff x="0" y="0"/>
                <a:chExt cx="9015656" cy="180000"/>
              </a:xfrm>
              <a:solidFill>
                <a:srgbClr val="887875"/>
              </a:solidFill>
            </p:grpSpPr>
            <p:sp>
              <p:nvSpPr>
                <p:cNvPr id="25" name="矩形 24"/>
                <p:cNvSpPr/>
                <p:nvPr/>
              </p:nvSpPr>
              <p:spPr>
                <a:xfrm>
                  <a:off x="0" y="0"/>
                  <a:ext cx="883565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6" name="等腰三角形 25"/>
                <p:cNvSpPr/>
                <p:nvPr/>
              </p:nvSpPr>
              <p:spPr>
                <a:xfrm rot="5400000">
                  <a:off x="8835656" y="0"/>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22" name="组合 21"/>
              <p:cNvGrpSpPr/>
              <p:nvPr/>
            </p:nvGrpSpPr>
            <p:grpSpPr>
              <a:xfrm>
                <a:off x="1" y="222315"/>
                <a:ext cx="7229328" cy="180000"/>
                <a:chOff x="0" y="170600"/>
                <a:chExt cx="7162213" cy="189400"/>
              </a:xfrm>
            </p:grpSpPr>
            <p:sp>
              <p:nvSpPr>
                <p:cNvPr id="23" name="等腰三角形 22"/>
                <p:cNvSpPr/>
                <p:nvPr/>
              </p:nvSpPr>
              <p:spPr>
                <a:xfrm rot="5400000">
                  <a:off x="6982213" y="170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4" name="矩形 23"/>
                <p:cNvSpPr/>
                <p:nvPr/>
              </p:nvSpPr>
              <p:spPr>
                <a:xfrm>
                  <a:off x="0" y="180000"/>
                  <a:ext cx="6984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grpSp>
      <p:sp>
        <p:nvSpPr>
          <p:cNvPr id="32" name="椭圆 31"/>
          <p:cNvSpPr/>
          <p:nvPr/>
        </p:nvSpPr>
        <p:spPr>
          <a:xfrm rot="5400000">
            <a:off x="10151550" y="1472283"/>
            <a:ext cx="1046750" cy="1015434"/>
          </a:xfrm>
          <a:prstGeom prst="ellipse">
            <a:avLst/>
          </a:prstGeom>
          <a:pattFill prst="dkDnDiag">
            <a:fgClr>
              <a:srgbClr val="F9E2BD"/>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3" name="椭圆 32"/>
          <p:cNvSpPr/>
          <p:nvPr/>
        </p:nvSpPr>
        <p:spPr>
          <a:xfrm rot="5400000">
            <a:off x="9400214" y="459170"/>
            <a:ext cx="712534" cy="670786"/>
          </a:xfrm>
          <a:prstGeom prst="ellipse">
            <a:avLst/>
          </a:prstGeom>
          <a:pattFill prst="dkDnDiag">
            <a:fgClr>
              <a:srgbClr val="D4E8E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 name="矩形 5"/>
          <p:cNvSpPr/>
          <p:nvPr/>
        </p:nvSpPr>
        <p:spPr>
          <a:xfrm>
            <a:off x="1484630" y="1183005"/>
            <a:ext cx="9378950" cy="4817745"/>
          </a:xfrm>
          <a:custGeom>
            <a:avLst/>
            <a:gdLst>
              <a:gd name="connsiteX0" fmla="*/ 0 w 11753845"/>
              <a:gd name="connsiteY0" fmla="*/ 0 h 6381750"/>
              <a:gd name="connsiteX1" fmla="*/ 11753845 w 11753845"/>
              <a:gd name="connsiteY1" fmla="*/ 0 h 6381750"/>
              <a:gd name="connsiteX2" fmla="*/ 11753845 w 11753845"/>
              <a:gd name="connsiteY2" fmla="*/ 6381750 h 6381750"/>
              <a:gd name="connsiteX3" fmla="*/ 0 w 11753845"/>
              <a:gd name="connsiteY3" fmla="*/ 6381750 h 6381750"/>
              <a:gd name="connsiteX4" fmla="*/ 0 w 11753845"/>
              <a:gd name="connsiteY4" fmla="*/ 0 h 63817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753845" h="6381750" fill="none" extrusionOk="0">
                <a:moveTo>
                  <a:pt x="0" y="0"/>
                </a:moveTo>
                <a:cubicBezTo>
                  <a:pt x="3183110" y="-104054"/>
                  <a:pt x="8258642" y="-119396"/>
                  <a:pt x="11753845" y="0"/>
                </a:cubicBezTo>
                <a:cubicBezTo>
                  <a:pt x="11725960" y="2662940"/>
                  <a:pt x="11587146" y="3497919"/>
                  <a:pt x="11753845" y="6381750"/>
                </a:cubicBezTo>
                <a:cubicBezTo>
                  <a:pt x="10179394" y="6524103"/>
                  <a:pt x="5192149" y="6412549"/>
                  <a:pt x="0" y="6381750"/>
                </a:cubicBezTo>
                <a:cubicBezTo>
                  <a:pt x="-79383" y="4311867"/>
                  <a:pt x="134796" y="2744656"/>
                  <a:pt x="0" y="0"/>
                </a:cubicBezTo>
                <a:close/>
              </a:path>
              <a:path w="11753845" h="6381750" stroke="0" extrusionOk="0">
                <a:moveTo>
                  <a:pt x="0" y="0"/>
                </a:moveTo>
                <a:cubicBezTo>
                  <a:pt x="2957728" y="132734"/>
                  <a:pt x="7515203" y="-84803"/>
                  <a:pt x="11753845" y="0"/>
                </a:cubicBezTo>
                <a:cubicBezTo>
                  <a:pt x="11585469" y="1605334"/>
                  <a:pt x="11788918" y="5258562"/>
                  <a:pt x="11753845" y="6381750"/>
                </a:cubicBezTo>
                <a:cubicBezTo>
                  <a:pt x="10174487" y="6442052"/>
                  <a:pt x="2921945" y="6236068"/>
                  <a:pt x="0" y="6381750"/>
                </a:cubicBezTo>
                <a:cubicBezTo>
                  <a:pt x="-80667" y="3260684"/>
                  <a:pt x="-56701" y="3069181"/>
                  <a:pt x="0" y="0"/>
                </a:cubicBezTo>
                <a:close/>
              </a:path>
            </a:pathLst>
          </a:custGeom>
          <a:solidFill>
            <a:srgbClr val="F4C57A"/>
          </a:solidFill>
          <a:ln w="28575">
            <a:solidFill>
              <a:srgbClr val="887875"/>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rgbClr val="F4C57A"/>
              </a:solidFill>
            </a:endParaRPr>
          </a:p>
        </p:txBody>
      </p:sp>
      <p:sp>
        <p:nvSpPr>
          <p:cNvPr id="3" name="文本框 2"/>
          <p:cNvSpPr txBox="1"/>
          <p:nvPr/>
        </p:nvSpPr>
        <p:spPr>
          <a:xfrm>
            <a:off x="5048250" y="1583055"/>
            <a:ext cx="2126615" cy="645160"/>
          </a:xfrm>
          <a:prstGeom prst="rect">
            <a:avLst/>
          </a:prstGeom>
          <a:noFill/>
        </p:spPr>
        <p:txBody>
          <a:bodyPr wrap="square" rtlCol="0">
            <a:spAutoFit/>
          </a:bodyPr>
          <a:p>
            <a:pPr algn="l"/>
            <a:r>
              <a:rPr lang="zh-CN" altLang="en-US" sz="3600" b="1">
                <a:sym typeface="+mn-ea"/>
              </a:rPr>
              <a:t>版权声明</a:t>
            </a:r>
            <a:endParaRPr lang="zh-CN" altLang="en-US" sz="3600" b="1">
              <a:solidFill>
                <a:srgbClr val="0091DC"/>
              </a:solidFill>
              <a:sym typeface="+mn-ea"/>
            </a:endParaRPr>
          </a:p>
        </p:txBody>
      </p:sp>
      <p:pic>
        <p:nvPicPr>
          <p:cNvPr id="36" name="图片 35" descr="形状, 箭头&#10;&#10;描述已自动生成"/>
          <p:cNvPicPr>
            <a:picLocks noChangeAspect="1"/>
          </p:cNvPicPr>
          <p:nvPr/>
        </p:nvPicPr>
        <p:blipFill>
          <a:blip r:embed="rId1">
            <a:extLst>
              <a:ext uri="{28A0092B-C50C-407E-A947-70E740481C1C}">
                <a14:useLocalDpi xmlns:a14="http://schemas.microsoft.com/office/drawing/2010/main" val="0"/>
              </a:ext>
            </a:extLst>
          </a:blip>
          <a:srcRect r="37631" b="54817"/>
          <a:stretch>
            <a:fillRect/>
          </a:stretch>
        </p:blipFill>
        <p:spPr>
          <a:xfrm rot="20311036">
            <a:off x="708660" y="118110"/>
            <a:ext cx="2614295" cy="2038350"/>
          </a:xfrm>
          <a:custGeom>
            <a:avLst/>
            <a:gdLst>
              <a:gd name="connsiteX0" fmla="*/ 197951 w 2213875"/>
              <a:gd name="connsiteY0" fmla="*/ 0 h 1603841"/>
              <a:gd name="connsiteX1" fmla="*/ 2213875 w 2213875"/>
              <a:gd name="connsiteY1" fmla="*/ 352860 h 1603841"/>
              <a:gd name="connsiteX2" fmla="*/ 1994909 w 2213875"/>
              <a:gd name="connsiteY2" fmla="*/ 1603841 h 1603841"/>
              <a:gd name="connsiteX3" fmla="*/ 0 w 2213875"/>
              <a:gd name="connsiteY3" fmla="*/ 1254660 h 1603841"/>
              <a:gd name="connsiteX4" fmla="*/ 0 w 2213875"/>
              <a:gd name="connsiteY4" fmla="*/ 0 h 16038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13875" h="1603841">
                <a:moveTo>
                  <a:pt x="197951" y="0"/>
                </a:moveTo>
                <a:lnTo>
                  <a:pt x="2213875" y="352860"/>
                </a:lnTo>
                <a:lnTo>
                  <a:pt x="1994909" y="1603841"/>
                </a:lnTo>
                <a:lnTo>
                  <a:pt x="0" y="1254660"/>
                </a:lnTo>
                <a:lnTo>
                  <a:pt x="0" y="0"/>
                </a:lnTo>
                <a:close/>
              </a:path>
            </a:pathLst>
          </a:custGeom>
        </p:spPr>
      </p:pic>
      <p:pic>
        <p:nvPicPr>
          <p:cNvPr id="38" name="图片 37" descr="形状, 箭头&#10;&#10;描述已自动生成"/>
          <p:cNvPicPr>
            <a:picLocks noChangeAspect="1"/>
          </p:cNvPicPr>
          <p:nvPr/>
        </p:nvPicPr>
        <p:blipFill>
          <a:blip r:embed="rId1">
            <a:extLst>
              <a:ext uri="{28A0092B-C50C-407E-A947-70E740481C1C}">
                <a14:useLocalDpi xmlns:a14="http://schemas.microsoft.com/office/drawing/2010/main" val="0"/>
              </a:ext>
            </a:extLst>
          </a:blip>
          <a:srcRect l="22218" t="45795"/>
          <a:stretch>
            <a:fillRect/>
          </a:stretch>
        </p:blipFill>
        <p:spPr>
          <a:xfrm rot="273568">
            <a:off x="8487158" y="4904369"/>
            <a:ext cx="3161167" cy="2202946"/>
          </a:xfrm>
          <a:custGeom>
            <a:avLst/>
            <a:gdLst>
              <a:gd name="connsiteX0" fmla="*/ 0 w 2761006"/>
              <a:gd name="connsiteY0" fmla="*/ 467642 h 1924083"/>
              <a:gd name="connsiteX1" fmla="*/ 2761006 w 2761006"/>
              <a:gd name="connsiteY1" fmla="*/ 0 h 1924083"/>
              <a:gd name="connsiteX2" fmla="*/ 2761006 w 2761006"/>
              <a:gd name="connsiteY2" fmla="*/ 1700275 h 1924083"/>
              <a:gd name="connsiteX3" fmla="*/ 1439627 w 2761006"/>
              <a:gd name="connsiteY3" fmla="*/ 1924083 h 1924083"/>
              <a:gd name="connsiteX4" fmla="*/ 246683 w 2761006"/>
              <a:gd name="connsiteY4" fmla="*/ 1924083 h 19240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61006" h="1924083">
                <a:moveTo>
                  <a:pt x="0" y="467642"/>
                </a:moveTo>
                <a:lnTo>
                  <a:pt x="2761006" y="0"/>
                </a:lnTo>
                <a:lnTo>
                  <a:pt x="2761006" y="1700275"/>
                </a:lnTo>
                <a:lnTo>
                  <a:pt x="1439627" y="1924083"/>
                </a:lnTo>
                <a:lnTo>
                  <a:pt x="246683" y="1924083"/>
                </a:lnTo>
                <a:close/>
              </a:path>
            </a:pathLst>
          </a:custGeom>
        </p:spPr>
      </p:pic>
      <p:sp>
        <p:nvSpPr>
          <p:cNvPr id="41" name="文本框 40"/>
          <p:cNvSpPr txBox="1"/>
          <p:nvPr/>
        </p:nvSpPr>
        <p:spPr>
          <a:xfrm>
            <a:off x="1834515" y="2503170"/>
            <a:ext cx="8552815" cy="2993390"/>
          </a:xfrm>
          <a:prstGeom prst="rect">
            <a:avLst/>
          </a:prstGeom>
          <a:noFill/>
        </p:spPr>
        <p:txBody>
          <a:bodyPr wrap="square" rtlCol="0">
            <a:noAutofit/>
          </a:bodyPr>
          <a:p>
            <a:pPr algn="just">
              <a:lnSpc>
                <a:spcPct val="10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sym typeface="+mn-ea"/>
              </a:rPr>
              <a:t>    </a:t>
            </a:r>
            <a:r>
              <a:rPr lang="zh-CN" altLang="en-US" sz="2800" b="1">
                <a:latin typeface="宋体" panose="02010600030101010101" pitchFamily="2" charset="-122"/>
                <a:ea typeface="宋体" panose="02010600030101010101" pitchFamily="2" charset="-122"/>
                <a:cs typeface="宋体" panose="02010600030101010101" pitchFamily="2" charset="-122"/>
                <a:sym typeface="+mn-ea"/>
              </a:rPr>
              <a:t>本课件仅限于教师教学使用，课件的所有权和著作权归广西接班人教育科技有限公司所有。</a:t>
            </a:r>
            <a:endParaRPr lang="zh-CN" altLang="en-US" sz="2800" b="1">
              <a:latin typeface="宋体" panose="02010600030101010101" pitchFamily="2" charset="-122"/>
              <a:ea typeface="宋体" panose="02010600030101010101" pitchFamily="2" charset="-122"/>
              <a:cs typeface="宋体" panose="02010600030101010101" pitchFamily="2" charset="-122"/>
              <a:sym typeface="+mn-ea"/>
            </a:endParaRPr>
          </a:p>
          <a:p>
            <a:pPr algn="just">
              <a:lnSpc>
                <a:spcPct val="100000"/>
              </a:lnSpc>
              <a:spcBef>
                <a:spcPts val="0"/>
              </a:spcBef>
              <a:spcAft>
                <a:spcPts val="0"/>
              </a:spcAft>
            </a:pPr>
            <a:r>
              <a:rPr lang="zh-CN" altLang="en-US" sz="2800" b="1">
                <a:latin typeface="宋体" panose="02010600030101010101" pitchFamily="2" charset="-122"/>
                <a:ea typeface="宋体" panose="02010600030101010101" pitchFamily="2" charset="-122"/>
                <a:cs typeface="宋体" panose="02010600030101010101" pitchFamily="2" charset="-122"/>
                <a:sym typeface="+mn-ea"/>
              </a:rPr>
              <a:t> </a:t>
            </a:r>
            <a:r>
              <a:rPr lang="en-US" altLang="zh-CN" sz="2800" b="1">
                <a:latin typeface="宋体" panose="02010600030101010101" pitchFamily="2" charset="-122"/>
                <a:ea typeface="宋体" panose="02010600030101010101" pitchFamily="2" charset="-122"/>
                <a:cs typeface="宋体" panose="02010600030101010101" pitchFamily="2" charset="-122"/>
                <a:sym typeface="+mn-ea"/>
              </a:rPr>
              <a:t>   </a:t>
            </a:r>
            <a:r>
              <a:rPr lang="zh-CN" altLang="en-US" sz="2800" b="1">
                <a:latin typeface="宋体" panose="02010600030101010101" pitchFamily="2" charset="-122"/>
                <a:ea typeface="宋体" panose="02010600030101010101" pitchFamily="2" charset="-122"/>
                <a:cs typeface="宋体" panose="02010600030101010101" pitchFamily="2" charset="-122"/>
                <a:sym typeface="+mn-ea"/>
              </a:rPr>
              <a:t>任何单位或者个人未</a:t>
            </a:r>
            <a:r>
              <a:rPr lang="zh-CN" altLang="en-US" sz="2800" b="1">
                <a:latin typeface="宋体" panose="02010600030101010101" pitchFamily="2" charset="-122"/>
                <a:ea typeface="宋体" panose="02010600030101010101" pitchFamily="2" charset="-122"/>
                <a:cs typeface="宋体" panose="02010600030101010101" pitchFamily="2" charset="-122"/>
                <a:sym typeface="+mn-ea"/>
              </a:rPr>
              <a:t>经书面许可，不得出于商业性目的复制、转载、摘编、改编或以其他方式使用产品封面设计、版式设计、内文内容、商业标识等。任何人不得以非法形式销售或者传播，违者必究。</a:t>
            </a: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algn="just"/>
            <a:endParaRPr lang="zh-CN" altLang="en-US" sz="2800" b="1"/>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a:off x="0" y="0"/>
            <a:ext cx="9015656" cy="5910196"/>
            <a:chOff x="0" y="0"/>
            <a:chExt cx="9015656" cy="5910196"/>
          </a:xfrm>
        </p:grpSpPr>
        <p:grpSp>
          <p:nvGrpSpPr>
            <p:cNvPr id="4" name="组合 3"/>
            <p:cNvGrpSpPr/>
            <p:nvPr/>
          </p:nvGrpSpPr>
          <p:grpSpPr>
            <a:xfrm>
              <a:off x="0" y="0"/>
              <a:ext cx="410444" cy="5910196"/>
              <a:chOff x="0" y="0"/>
              <a:chExt cx="410444" cy="5910196"/>
            </a:xfrm>
          </p:grpSpPr>
          <p:grpSp>
            <p:nvGrpSpPr>
              <p:cNvPr id="5" name="组合 4"/>
              <p:cNvGrpSpPr/>
              <p:nvPr/>
            </p:nvGrpSpPr>
            <p:grpSpPr>
              <a:xfrm>
                <a:off x="0" y="180000"/>
                <a:ext cx="180000" cy="5730196"/>
                <a:chOff x="0" y="180000"/>
                <a:chExt cx="180000" cy="5730196"/>
              </a:xfrm>
              <a:solidFill>
                <a:srgbClr val="887875"/>
              </a:solidFill>
            </p:grpSpPr>
            <p:sp>
              <p:nvSpPr>
                <p:cNvPr id="8" name="矩形 7"/>
                <p:cNvSpPr/>
                <p:nvPr/>
              </p:nvSpPr>
              <p:spPr>
                <a:xfrm rot="5400000">
                  <a:off x="-2685098" y="2865098"/>
                  <a:ext cx="555019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9" name="等腰三角形 8"/>
                <p:cNvSpPr/>
                <p:nvPr/>
              </p:nvSpPr>
              <p:spPr>
                <a:xfrm rot="10800000">
                  <a:off x="0" y="5730196"/>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6" name="矩形 5"/>
              <p:cNvSpPr/>
              <p:nvPr/>
            </p:nvSpPr>
            <p:spPr>
              <a:xfrm rot="5400000">
                <a:off x="-1659557" y="1890000"/>
                <a:ext cx="3960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7" name="等腰三角形 6"/>
              <p:cNvSpPr/>
              <p:nvPr/>
            </p:nvSpPr>
            <p:spPr>
              <a:xfrm rot="10800000">
                <a:off x="230444" y="3955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10" name="组合 9"/>
            <p:cNvGrpSpPr/>
            <p:nvPr/>
          </p:nvGrpSpPr>
          <p:grpSpPr>
            <a:xfrm>
              <a:off x="0" y="0"/>
              <a:ext cx="9015656" cy="402315"/>
              <a:chOff x="0" y="0"/>
              <a:chExt cx="9015656" cy="402315"/>
            </a:xfrm>
          </p:grpSpPr>
          <p:grpSp>
            <p:nvGrpSpPr>
              <p:cNvPr id="11" name="组合 10"/>
              <p:cNvGrpSpPr/>
              <p:nvPr/>
            </p:nvGrpSpPr>
            <p:grpSpPr>
              <a:xfrm>
                <a:off x="0" y="0"/>
                <a:ext cx="9015656" cy="180000"/>
                <a:chOff x="0" y="0"/>
                <a:chExt cx="9015656" cy="180000"/>
              </a:xfrm>
              <a:solidFill>
                <a:srgbClr val="887875"/>
              </a:solidFill>
            </p:grpSpPr>
            <p:sp>
              <p:nvSpPr>
                <p:cNvPr id="15" name="矩形 14"/>
                <p:cNvSpPr/>
                <p:nvPr/>
              </p:nvSpPr>
              <p:spPr>
                <a:xfrm>
                  <a:off x="0" y="0"/>
                  <a:ext cx="883565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6" name="等腰三角形 15"/>
                <p:cNvSpPr/>
                <p:nvPr/>
              </p:nvSpPr>
              <p:spPr>
                <a:xfrm rot="5400000">
                  <a:off x="8835656" y="0"/>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12" name="组合 11"/>
              <p:cNvGrpSpPr/>
              <p:nvPr/>
            </p:nvGrpSpPr>
            <p:grpSpPr>
              <a:xfrm>
                <a:off x="1" y="222315"/>
                <a:ext cx="7229328" cy="180000"/>
                <a:chOff x="0" y="170600"/>
                <a:chExt cx="7162213" cy="189400"/>
              </a:xfrm>
            </p:grpSpPr>
            <p:sp>
              <p:nvSpPr>
                <p:cNvPr id="13" name="等腰三角形 12"/>
                <p:cNvSpPr/>
                <p:nvPr/>
              </p:nvSpPr>
              <p:spPr>
                <a:xfrm rot="5400000">
                  <a:off x="6982213" y="170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14" name="矩形 13"/>
                <p:cNvSpPr/>
                <p:nvPr/>
              </p:nvSpPr>
              <p:spPr>
                <a:xfrm>
                  <a:off x="0" y="180000"/>
                  <a:ext cx="6984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grpSp>
      <p:grpSp>
        <p:nvGrpSpPr>
          <p:cNvPr id="18" name="组合 17"/>
          <p:cNvGrpSpPr/>
          <p:nvPr/>
        </p:nvGrpSpPr>
        <p:grpSpPr>
          <a:xfrm flipH="1" flipV="1">
            <a:off x="3206959" y="1000502"/>
            <a:ext cx="9015656" cy="5910196"/>
            <a:chOff x="0" y="0"/>
            <a:chExt cx="9015656" cy="5910196"/>
          </a:xfrm>
        </p:grpSpPr>
        <p:grpSp>
          <p:nvGrpSpPr>
            <p:cNvPr id="19" name="组合 18"/>
            <p:cNvGrpSpPr/>
            <p:nvPr/>
          </p:nvGrpSpPr>
          <p:grpSpPr>
            <a:xfrm>
              <a:off x="0" y="0"/>
              <a:ext cx="410444" cy="5910196"/>
              <a:chOff x="0" y="0"/>
              <a:chExt cx="410444" cy="5910196"/>
            </a:xfrm>
          </p:grpSpPr>
          <p:grpSp>
            <p:nvGrpSpPr>
              <p:cNvPr id="27" name="组合 26"/>
              <p:cNvGrpSpPr/>
              <p:nvPr/>
            </p:nvGrpSpPr>
            <p:grpSpPr>
              <a:xfrm>
                <a:off x="0" y="180000"/>
                <a:ext cx="180000" cy="5730196"/>
                <a:chOff x="0" y="180000"/>
                <a:chExt cx="180000" cy="5730196"/>
              </a:xfrm>
              <a:solidFill>
                <a:srgbClr val="887875"/>
              </a:solidFill>
            </p:grpSpPr>
            <p:sp>
              <p:nvSpPr>
                <p:cNvPr id="30" name="矩形 29"/>
                <p:cNvSpPr/>
                <p:nvPr/>
              </p:nvSpPr>
              <p:spPr>
                <a:xfrm rot="5400000">
                  <a:off x="-2685098" y="2865098"/>
                  <a:ext cx="555019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1" name="等腰三角形 30"/>
                <p:cNvSpPr/>
                <p:nvPr/>
              </p:nvSpPr>
              <p:spPr>
                <a:xfrm rot="10800000">
                  <a:off x="0" y="5730196"/>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28" name="矩形 27"/>
              <p:cNvSpPr/>
              <p:nvPr/>
            </p:nvSpPr>
            <p:spPr>
              <a:xfrm rot="5400000">
                <a:off x="-1659557" y="1890000"/>
                <a:ext cx="3960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9" name="等腰三角形 28"/>
              <p:cNvSpPr/>
              <p:nvPr/>
            </p:nvSpPr>
            <p:spPr>
              <a:xfrm rot="10800000">
                <a:off x="230444" y="3955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20" name="组合 19"/>
            <p:cNvGrpSpPr/>
            <p:nvPr/>
          </p:nvGrpSpPr>
          <p:grpSpPr>
            <a:xfrm>
              <a:off x="0" y="0"/>
              <a:ext cx="9015656" cy="402315"/>
              <a:chOff x="0" y="0"/>
              <a:chExt cx="9015656" cy="402315"/>
            </a:xfrm>
          </p:grpSpPr>
          <p:grpSp>
            <p:nvGrpSpPr>
              <p:cNvPr id="21" name="组合 20"/>
              <p:cNvGrpSpPr/>
              <p:nvPr/>
            </p:nvGrpSpPr>
            <p:grpSpPr>
              <a:xfrm>
                <a:off x="0" y="0"/>
                <a:ext cx="9015656" cy="180000"/>
                <a:chOff x="0" y="0"/>
                <a:chExt cx="9015656" cy="180000"/>
              </a:xfrm>
              <a:solidFill>
                <a:srgbClr val="887875"/>
              </a:solidFill>
            </p:grpSpPr>
            <p:sp>
              <p:nvSpPr>
                <p:cNvPr id="25" name="矩形 24"/>
                <p:cNvSpPr/>
                <p:nvPr/>
              </p:nvSpPr>
              <p:spPr>
                <a:xfrm>
                  <a:off x="0" y="0"/>
                  <a:ext cx="883565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6" name="等腰三角形 25"/>
                <p:cNvSpPr/>
                <p:nvPr/>
              </p:nvSpPr>
              <p:spPr>
                <a:xfrm rot="5400000">
                  <a:off x="8835656" y="0"/>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22" name="组合 21"/>
              <p:cNvGrpSpPr/>
              <p:nvPr/>
            </p:nvGrpSpPr>
            <p:grpSpPr>
              <a:xfrm>
                <a:off x="1" y="222315"/>
                <a:ext cx="7229328" cy="180000"/>
                <a:chOff x="0" y="170600"/>
                <a:chExt cx="7162213" cy="189400"/>
              </a:xfrm>
            </p:grpSpPr>
            <p:sp>
              <p:nvSpPr>
                <p:cNvPr id="23" name="等腰三角形 22"/>
                <p:cNvSpPr/>
                <p:nvPr/>
              </p:nvSpPr>
              <p:spPr>
                <a:xfrm rot="5400000">
                  <a:off x="6982213" y="170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4" name="矩形 23"/>
                <p:cNvSpPr/>
                <p:nvPr/>
              </p:nvSpPr>
              <p:spPr>
                <a:xfrm>
                  <a:off x="0" y="180000"/>
                  <a:ext cx="6984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grpSp>
      <p:sp>
        <p:nvSpPr>
          <p:cNvPr id="32" name="椭圆 31"/>
          <p:cNvSpPr/>
          <p:nvPr/>
        </p:nvSpPr>
        <p:spPr>
          <a:xfrm rot="5400000">
            <a:off x="10151550" y="1472283"/>
            <a:ext cx="1046750" cy="1015434"/>
          </a:xfrm>
          <a:prstGeom prst="ellipse">
            <a:avLst/>
          </a:prstGeom>
          <a:pattFill prst="dkDnDiag">
            <a:fgClr>
              <a:srgbClr val="F9E2BD"/>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3" name="椭圆 32"/>
          <p:cNvSpPr/>
          <p:nvPr/>
        </p:nvSpPr>
        <p:spPr>
          <a:xfrm rot="5400000">
            <a:off x="9400214" y="459170"/>
            <a:ext cx="712534" cy="670786"/>
          </a:xfrm>
          <a:prstGeom prst="ellipse">
            <a:avLst/>
          </a:prstGeom>
          <a:pattFill prst="dkDnDiag">
            <a:fgClr>
              <a:srgbClr val="D4E8E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3" name="文本框 2"/>
          <p:cNvSpPr txBox="1"/>
          <p:nvPr/>
        </p:nvSpPr>
        <p:spPr>
          <a:xfrm>
            <a:off x="1458595" y="1824355"/>
            <a:ext cx="9265285" cy="1198880"/>
          </a:xfrm>
          <a:prstGeom prst="rect">
            <a:avLst/>
          </a:prstGeom>
          <a:noFill/>
        </p:spPr>
        <p:txBody>
          <a:bodyPr wrap="square" rtlCol="0">
            <a:spAutoFit/>
          </a:bodyPr>
          <a:p>
            <a:pPr algn="ctr"/>
            <a:r>
              <a:rPr lang="zh-CN" altLang="en-US" sz="7200">
                <a:ln w="22225">
                  <a:solidFill>
                    <a:srgbClr val="E81818"/>
                  </a:solidFill>
                  <a:prstDash val="solid"/>
                </a:ln>
                <a:solidFill>
                  <a:srgbClr val="E81818"/>
                </a:solidFill>
                <a:effectLst>
                  <a:outerShdw blurRad="38100" dist="38100" dir="2700000" algn="tl">
                    <a:srgbClr val="000000">
                      <a:alpha val="43137"/>
                    </a:srgbClr>
                  </a:outerShdw>
                </a:effectLst>
                <a:latin typeface="黑体" panose="02010609060101010101" charset="-122"/>
                <a:ea typeface="黑体" panose="02010609060101010101" charset="-122"/>
              </a:rPr>
              <a:t>必修</a:t>
            </a:r>
            <a:r>
              <a:rPr lang="en-US" altLang="zh-CN" sz="7200">
                <a:ln w="22225">
                  <a:solidFill>
                    <a:srgbClr val="E81818"/>
                  </a:solidFill>
                  <a:prstDash val="solid"/>
                </a:ln>
                <a:solidFill>
                  <a:srgbClr val="E81818"/>
                </a:solidFill>
                <a:effectLst>
                  <a:outerShdw blurRad="38100" dist="38100" dir="2700000" algn="tl">
                    <a:srgbClr val="000000">
                      <a:alpha val="43137"/>
                    </a:srgbClr>
                  </a:outerShdw>
                </a:effectLst>
                <a:latin typeface="黑体" panose="02010609060101010101" charset="-122"/>
                <a:ea typeface="黑体" panose="02010609060101010101" charset="-122"/>
              </a:rPr>
              <a:t> 1  </a:t>
            </a:r>
            <a:r>
              <a:rPr lang="zh-CN" altLang="en-US" sz="7200">
                <a:ln w="22225">
                  <a:solidFill>
                    <a:srgbClr val="E81818"/>
                  </a:solidFill>
                  <a:prstDash val="solid"/>
                </a:ln>
                <a:solidFill>
                  <a:srgbClr val="E81818"/>
                </a:solidFill>
                <a:effectLst>
                  <a:outerShdw blurRad="38100" dist="38100" dir="2700000" algn="tl">
                    <a:srgbClr val="000000">
                      <a:alpha val="43137"/>
                    </a:srgbClr>
                  </a:outerShdw>
                </a:effectLst>
                <a:latin typeface="黑体" panose="02010609060101010101" charset="-122"/>
                <a:ea typeface="黑体" panose="02010609060101010101" charset="-122"/>
              </a:rPr>
              <a:t>分子与细胞</a:t>
            </a:r>
            <a:endParaRPr lang="zh-CN" altLang="en-US" sz="7200">
              <a:ln w="22225">
                <a:solidFill>
                  <a:srgbClr val="E81818"/>
                </a:solidFill>
                <a:prstDash val="solid"/>
              </a:ln>
              <a:solidFill>
                <a:srgbClr val="E81818"/>
              </a:solidFill>
              <a:effectLst>
                <a:outerShdw blurRad="38100" dist="38100" dir="2700000" algn="tl">
                  <a:srgbClr val="000000">
                    <a:alpha val="43137"/>
                  </a:srgbClr>
                </a:outerShdw>
              </a:effectLst>
              <a:latin typeface="黑体" panose="02010609060101010101" charset="-122"/>
              <a:ea typeface="黑体" panose="02010609060101010101" charset="-122"/>
            </a:endParaRPr>
          </a:p>
        </p:txBody>
      </p:sp>
      <p:sp>
        <p:nvSpPr>
          <p:cNvPr id="34" name="文本框 33"/>
          <p:cNvSpPr txBox="1"/>
          <p:nvPr/>
        </p:nvSpPr>
        <p:spPr>
          <a:xfrm>
            <a:off x="1439545" y="3878580"/>
            <a:ext cx="9573895" cy="1568450"/>
          </a:xfrm>
          <a:prstGeom prst="rect">
            <a:avLst/>
          </a:prstGeom>
          <a:noFill/>
        </p:spPr>
        <p:txBody>
          <a:bodyPr wrap="square" rtlCol="0">
            <a:spAutoFit/>
          </a:bodyPr>
          <a:p>
            <a:pPr algn="ctr"/>
            <a:r>
              <a:rPr lang="zh-CN" altLang="en-US" sz="4800" b="1">
                <a:solidFill>
                  <a:srgbClr val="F38417"/>
                </a:solidFill>
                <a:effectLst>
                  <a:innerShdw blurRad="63500" dist="50800" dir="13500000">
                    <a:prstClr val="black">
                      <a:alpha val="50000"/>
                    </a:prstClr>
                  </a:innerShdw>
                </a:effectLst>
                <a:latin typeface="黑体" panose="02010609060101010101" charset="-122"/>
                <a:ea typeface="黑体" panose="02010609060101010101" charset="-122"/>
                <a:cs typeface="黑体" panose="02010609060101010101" charset="-122"/>
              </a:rPr>
              <a:t>概念</a:t>
            </a:r>
            <a:r>
              <a:rPr lang="en-US" altLang="zh-CN" sz="4800" b="1">
                <a:solidFill>
                  <a:srgbClr val="F38417"/>
                </a:solidFill>
                <a:effectLst>
                  <a:innerShdw blurRad="63500" dist="50800" dir="13500000">
                    <a:prstClr val="black">
                      <a:alpha val="50000"/>
                    </a:prstClr>
                  </a:innerShdw>
                </a:effectLst>
                <a:latin typeface="黑体" panose="02010609060101010101" charset="-122"/>
                <a:ea typeface="黑体" panose="02010609060101010101" charset="-122"/>
                <a:cs typeface="黑体" panose="02010609060101010101" charset="-122"/>
              </a:rPr>
              <a:t> 1  </a:t>
            </a:r>
            <a:r>
              <a:rPr lang="zh-CN" altLang="en-US" sz="4800" b="1">
                <a:solidFill>
                  <a:srgbClr val="F38417"/>
                </a:solidFill>
                <a:effectLst>
                  <a:innerShdw blurRad="63500" dist="50800" dir="13500000">
                    <a:prstClr val="black">
                      <a:alpha val="50000"/>
                    </a:prstClr>
                  </a:innerShdw>
                </a:effectLst>
                <a:latin typeface="黑体" panose="02010609060101010101" charset="-122"/>
                <a:ea typeface="黑体" panose="02010609060101010101" charset="-122"/>
                <a:cs typeface="黑体" panose="02010609060101010101" charset="-122"/>
              </a:rPr>
              <a:t>细胞是生物体结构与生命活动的基本单位</a:t>
            </a:r>
            <a:endParaRPr lang="zh-CN" altLang="en-US" sz="4800" b="1">
              <a:solidFill>
                <a:srgbClr val="F38417"/>
              </a:solidFill>
              <a:effectLst>
                <a:innerShdw blurRad="63500" dist="50800" dir="13500000">
                  <a:prstClr val="black">
                    <a:alpha val="50000"/>
                  </a:prstClr>
                </a:innerShdw>
              </a:effectLst>
              <a:latin typeface="黑体" panose="02010609060101010101" charset="-122"/>
              <a:ea typeface="黑体" panose="02010609060101010101" charset="-122"/>
              <a:cs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1" name="文本框 10"/>
          <p:cNvSpPr txBox="1"/>
          <p:nvPr/>
        </p:nvSpPr>
        <p:spPr>
          <a:xfrm>
            <a:off x="635635" y="428625"/>
            <a:ext cx="5177790" cy="645160"/>
          </a:xfrm>
          <a:prstGeom prst="rect">
            <a:avLst/>
          </a:prstGeom>
          <a:noFill/>
        </p:spPr>
        <p:txBody>
          <a:bodyPr wrap="square" rtlCol="0">
            <a:spAutoFit/>
          </a:bodyPr>
          <a:lstStyle/>
          <a:p>
            <a:pPr algn="just"/>
            <a:r>
              <a:rPr lang="zh-CN" altLang="en-US"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rPr>
              <a:t>（一）细胞的分子组成</a:t>
            </a:r>
            <a:endParaRPr lang="zh-CN" altLang="en-US"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endParaRPr>
          </a:p>
        </p:txBody>
      </p:sp>
      <p:grpSp>
        <p:nvGrpSpPr>
          <p:cNvPr id="13" name="组合 12"/>
          <p:cNvGrpSpPr/>
          <p:nvPr/>
        </p:nvGrpSpPr>
        <p:grpSpPr>
          <a:xfrm>
            <a:off x="4782185" y="582295"/>
            <a:ext cx="857885" cy="744220"/>
            <a:chOff x="7070753" y="3387873"/>
            <a:chExt cx="1692247" cy="1079500"/>
          </a:xfrm>
        </p:grpSpPr>
        <p:cxnSp>
          <p:nvCxnSpPr>
            <p:cNvPr id="14" name="直接连接符 13"/>
            <p:cNvCxnSpPr/>
            <p:nvPr/>
          </p:nvCxnSpPr>
          <p:spPr>
            <a:xfrm>
              <a:off x="7070753" y="4218485"/>
              <a:ext cx="1692247"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1" name="文本框 30"/>
          <p:cNvSpPr txBox="1"/>
          <p:nvPr/>
        </p:nvSpPr>
        <p:spPr>
          <a:xfrm>
            <a:off x="476250" y="1597025"/>
            <a:ext cx="11240135" cy="4711700"/>
          </a:xfrm>
          <a:prstGeom prst="rect">
            <a:avLst/>
          </a:prstGeom>
          <a:noFill/>
        </p:spPr>
        <p:txBody>
          <a:bodyPr wrap="square" rtlCol="0">
            <a:noAutofit/>
          </a:bodyPr>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细胞由多种多样的分子组成，包括水、无机盐、糖类、脂质、蛋白质和核酸等，</a:t>
            </a:r>
            <a:r>
              <a:rPr lang="zh-CN" altLang="en-US" sz="2800">
                <a:latin typeface="宋体" panose="02010600030101010101" pitchFamily="2" charset="-122"/>
                <a:ea typeface="宋体" panose="02010600030101010101" pitchFamily="2" charset="-122"/>
                <a:cs typeface="宋体" panose="02010600030101010101" pitchFamily="2" charset="-122"/>
              </a:rPr>
              <a:t>其中蛋白质和核酸是两类最重要的生物大分子。</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1.</a:t>
            </a:r>
            <a:r>
              <a:rPr lang="zh-CN" altLang="en-US" sz="2800">
                <a:latin typeface="宋体" panose="02010600030101010101" pitchFamily="2" charset="-122"/>
                <a:ea typeface="宋体" panose="02010600030101010101" pitchFamily="2" charset="-122"/>
                <a:cs typeface="宋体" panose="02010600030101010101" pitchFamily="2" charset="-122"/>
              </a:rPr>
              <a:t>说出细胞主要由</a:t>
            </a:r>
            <a:r>
              <a:rPr lang="en-US" altLang="zh-CN" sz="2800">
                <a:latin typeface="Times New Roman" panose="02020603050405020304" charset="0"/>
                <a:ea typeface="宋体" panose="02010600030101010101" pitchFamily="2" charset="-122"/>
                <a:cs typeface="Times New Roman" panose="02020603050405020304" charset="0"/>
              </a:rPr>
              <a:t>C</a:t>
            </a:r>
            <a:r>
              <a:rPr lang="zh-CN" altLang="en-US" sz="2800">
                <a:latin typeface="Times New Roman" panose="02020603050405020304" charset="0"/>
                <a:ea typeface="宋体" panose="02010600030101010101" pitchFamily="2" charset="-122"/>
                <a:cs typeface="Times New Roman" panose="02020603050405020304" charset="0"/>
              </a:rPr>
              <a:t>、</a:t>
            </a:r>
            <a:r>
              <a:rPr lang="en-US" altLang="zh-CN" sz="2800">
                <a:latin typeface="Times New Roman" panose="02020603050405020304" charset="0"/>
                <a:ea typeface="宋体" panose="02010600030101010101" pitchFamily="2" charset="-122"/>
                <a:cs typeface="Times New Roman" panose="02020603050405020304" charset="0"/>
              </a:rPr>
              <a:t>H</a:t>
            </a:r>
            <a:r>
              <a:rPr lang="zh-CN" altLang="en-US" sz="2800">
                <a:latin typeface="Times New Roman" panose="02020603050405020304" charset="0"/>
                <a:ea typeface="宋体" panose="02010600030101010101" pitchFamily="2" charset="-122"/>
                <a:cs typeface="Times New Roman" panose="02020603050405020304" charset="0"/>
              </a:rPr>
              <a:t>、</a:t>
            </a:r>
            <a:r>
              <a:rPr lang="en-US" altLang="zh-CN" sz="2800">
                <a:latin typeface="Times New Roman" panose="02020603050405020304" charset="0"/>
                <a:ea typeface="宋体" panose="02010600030101010101" pitchFamily="2" charset="-122"/>
                <a:cs typeface="Times New Roman" panose="02020603050405020304" charset="0"/>
              </a:rPr>
              <a:t>O</a:t>
            </a:r>
            <a:r>
              <a:rPr lang="zh-CN" altLang="en-US" sz="2800">
                <a:latin typeface="Times New Roman" panose="02020603050405020304" charset="0"/>
                <a:ea typeface="宋体" panose="02010600030101010101" pitchFamily="2" charset="-122"/>
                <a:cs typeface="Times New Roman" panose="02020603050405020304" charset="0"/>
              </a:rPr>
              <a:t>、</a:t>
            </a:r>
            <a:r>
              <a:rPr lang="en-US" altLang="zh-CN" sz="2800">
                <a:latin typeface="Times New Roman" panose="02020603050405020304" charset="0"/>
                <a:ea typeface="宋体" panose="02010600030101010101" pitchFamily="2" charset="-122"/>
                <a:cs typeface="Times New Roman" panose="02020603050405020304" charset="0"/>
              </a:rPr>
              <a:t>N</a:t>
            </a:r>
            <a:r>
              <a:rPr lang="zh-CN" altLang="en-US" sz="2800">
                <a:latin typeface="Times New Roman" panose="02020603050405020304" charset="0"/>
                <a:ea typeface="宋体" panose="02010600030101010101" pitchFamily="2" charset="-122"/>
                <a:cs typeface="Times New Roman" panose="02020603050405020304" charset="0"/>
              </a:rPr>
              <a:t>、</a:t>
            </a:r>
            <a:r>
              <a:rPr lang="en-US" altLang="zh-CN" sz="2800">
                <a:latin typeface="Times New Roman" panose="02020603050405020304" charset="0"/>
                <a:ea typeface="宋体" panose="02010600030101010101" pitchFamily="2" charset="-122"/>
                <a:cs typeface="Times New Roman" panose="02020603050405020304" charset="0"/>
              </a:rPr>
              <a:t>P</a:t>
            </a:r>
            <a:r>
              <a:rPr lang="zh-CN" altLang="en-US" sz="2800">
                <a:latin typeface="Times New Roman" panose="02020603050405020304" charset="0"/>
                <a:ea typeface="宋体" panose="02010600030101010101" pitchFamily="2" charset="-122"/>
                <a:cs typeface="Times New Roman" panose="02020603050405020304" charset="0"/>
              </a:rPr>
              <a:t>、</a:t>
            </a:r>
            <a:r>
              <a:rPr lang="en-US" altLang="zh-CN" sz="2800">
                <a:latin typeface="Times New Roman" panose="02020603050405020304" charset="0"/>
                <a:ea typeface="宋体" panose="02010600030101010101" pitchFamily="2" charset="-122"/>
                <a:cs typeface="Times New Roman" panose="02020603050405020304" charset="0"/>
              </a:rPr>
              <a:t>S</a:t>
            </a:r>
            <a:r>
              <a:rPr lang="zh-CN" altLang="en-US" sz="2800">
                <a:latin typeface="宋体" panose="02010600030101010101" pitchFamily="2" charset="-122"/>
                <a:ea typeface="宋体" panose="02010600030101010101" pitchFamily="2" charset="-122"/>
                <a:cs typeface="宋体" panose="02010600030101010101" pitchFamily="2" charset="-122"/>
              </a:rPr>
              <a:t>等元素构成，</a:t>
            </a:r>
            <a:r>
              <a:rPr lang="zh-CN" altLang="en-US" sz="2800">
                <a:latin typeface="宋体" panose="02010600030101010101" pitchFamily="2" charset="-122"/>
                <a:ea typeface="宋体" panose="02010600030101010101" pitchFamily="2" charset="-122"/>
                <a:cs typeface="宋体" panose="02010600030101010101" pitchFamily="2" charset="-122"/>
              </a:rPr>
              <a:t>它们以碳为骨架形成复杂的生物大分子。</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2.</a:t>
            </a:r>
            <a:r>
              <a:rPr lang="zh-CN" altLang="en-US" sz="2800">
                <a:latin typeface="宋体" panose="02010600030101010101" pitchFamily="2" charset="-122"/>
                <a:ea typeface="宋体" panose="02010600030101010101" pitchFamily="2" charset="-122"/>
                <a:cs typeface="宋体" panose="02010600030101010101" pitchFamily="2" charset="-122"/>
              </a:rPr>
              <a:t>指出水大约占细胞重量的</a:t>
            </a:r>
            <a:r>
              <a:rPr lang="en-US" altLang="zh-CN" sz="2800">
                <a:latin typeface="宋体" panose="02010600030101010101" pitchFamily="2" charset="-122"/>
                <a:ea typeface="宋体" panose="02010600030101010101" pitchFamily="2" charset="-122"/>
                <a:cs typeface="宋体" panose="02010600030101010101" pitchFamily="2" charset="-122"/>
              </a:rPr>
              <a:t>2/3</a:t>
            </a:r>
            <a:r>
              <a:rPr lang="zh-CN" altLang="en-US" sz="2800">
                <a:latin typeface="宋体" panose="02010600030101010101" pitchFamily="2" charset="-122"/>
                <a:ea typeface="宋体" panose="02010600030101010101" pitchFamily="2" charset="-122"/>
                <a:cs typeface="宋体" panose="02010600030101010101" pitchFamily="2" charset="-122"/>
              </a:rPr>
              <a:t>，以自由水和结合水的形式存在，赋予了细胞许多特性，</a:t>
            </a:r>
            <a:r>
              <a:rPr lang="zh-CN" altLang="en-US" sz="2800">
                <a:latin typeface="宋体" panose="02010600030101010101" pitchFamily="2" charset="-122"/>
                <a:ea typeface="宋体" panose="02010600030101010101" pitchFamily="2" charset="-122"/>
                <a:cs typeface="宋体" panose="02010600030101010101" pitchFamily="2" charset="-122"/>
              </a:rPr>
              <a:t>在生命活动中具有重要作用。</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3.</a:t>
            </a:r>
            <a:r>
              <a:rPr lang="zh-CN" altLang="en-US" sz="2800">
                <a:latin typeface="宋体" panose="02010600030101010101" pitchFamily="2" charset="-122"/>
                <a:ea typeface="宋体" panose="02010600030101010101" pitchFamily="2" charset="-122"/>
                <a:cs typeface="宋体" panose="02010600030101010101" pitchFamily="2" charset="-122"/>
              </a:rPr>
              <a:t>举例说出无机盐在细胞内含量虽少，</a:t>
            </a:r>
            <a:r>
              <a:rPr lang="zh-CN" altLang="en-US" sz="2800">
                <a:latin typeface="宋体" panose="02010600030101010101" pitchFamily="2" charset="-122"/>
                <a:ea typeface="宋体" panose="02010600030101010101" pitchFamily="2" charset="-122"/>
                <a:cs typeface="宋体" panose="02010600030101010101" pitchFamily="2" charset="-122"/>
              </a:rPr>
              <a:t>但与生命活动密切相关。</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1" name="文本框 30"/>
          <p:cNvSpPr txBox="1"/>
          <p:nvPr/>
        </p:nvSpPr>
        <p:spPr>
          <a:xfrm>
            <a:off x="629285" y="903605"/>
            <a:ext cx="10906125" cy="4711700"/>
          </a:xfrm>
          <a:prstGeom prst="rect">
            <a:avLst/>
          </a:prstGeom>
          <a:noFill/>
        </p:spPr>
        <p:txBody>
          <a:bodyPr wrap="square" rtlCol="0">
            <a:noAutofit/>
          </a:bodyPr>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4.</a:t>
            </a:r>
            <a:r>
              <a:rPr lang="zh-CN" altLang="en-US" sz="2800">
                <a:latin typeface="宋体" panose="02010600030101010101" pitchFamily="2" charset="-122"/>
                <a:ea typeface="宋体" panose="02010600030101010101" pitchFamily="2" charset="-122"/>
                <a:cs typeface="宋体" panose="02010600030101010101" pitchFamily="2" charset="-122"/>
              </a:rPr>
              <a:t>概述糖类有多种类型，它们既是细胞的重要结构成分，又是生命活动的主要能源物质。</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5.</a:t>
            </a:r>
            <a:r>
              <a:rPr lang="zh-CN" altLang="en-US" sz="2800">
                <a:latin typeface="宋体" panose="02010600030101010101" pitchFamily="2" charset="-122"/>
                <a:ea typeface="宋体" panose="02010600030101010101" pitchFamily="2" charset="-122"/>
                <a:cs typeface="宋体" panose="02010600030101010101" pitchFamily="2" charset="-122"/>
              </a:rPr>
              <a:t>举例说出不同种类的脂质对维持细胞结构和功能有重要作用。</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6.</a:t>
            </a:r>
            <a:r>
              <a:rPr lang="zh-CN" altLang="en-US" sz="2800">
                <a:latin typeface="宋体" panose="02010600030101010101" pitchFamily="2" charset="-122"/>
                <a:ea typeface="宋体" panose="02010600030101010101" pitchFamily="2" charset="-122"/>
                <a:cs typeface="宋体" panose="02010600030101010101" pitchFamily="2" charset="-122"/>
              </a:rPr>
              <a:t>阐明蛋白质通常由</a:t>
            </a:r>
            <a:r>
              <a:rPr lang="en-US" altLang="zh-CN" sz="2800">
                <a:latin typeface="宋体" panose="02010600030101010101" pitchFamily="2" charset="-122"/>
                <a:ea typeface="宋体" panose="02010600030101010101" pitchFamily="2" charset="-122"/>
                <a:cs typeface="宋体" panose="02010600030101010101" pitchFamily="2" charset="-122"/>
              </a:rPr>
              <a:t>21</a:t>
            </a:r>
            <a:r>
              <a:rPr lang="zh-CN" altLang="en-US" sz="2800">
                <a:latin typeface="宋体" panose="02010600030101010101" pitchFamily="2" charset="-122"/>
                <a:ea typeface="宋体" panose="02010600030101010101" pitchFamily="2" charset="-122"/>
                <a:cs typeface="宋体" panose="02010600030101010101" pitchFamily="2" charset="-122"/>
              </a:rPr>
              <a:t>种氨基酸组成，它的功能取决于氨基酸序列及其形成的空间结构，</a:t>
            </a:r>
            <a:r>
              <a:rPr lang="zh-CN" altLang="en-US" sz="2800">
                <a:latin typeface="宋体" panose="02010600030101010101" pitchFamily="2" charset="-122"/>
                <a:ea typeface="宋体" panose="02010600030101010101" pitchFamily="2" charset="-122"/>
                <a:cs typeface="宋体" panose="02010600030101010101" pitchFamily="2" charset="-122"/>
              </a:rPr>
              <a:t>细胞的功能主要由蛋白质完成。</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7.</a:t>
            </a:r>
            <a:r>
              <a:rPr lang="zh-CN" altLang="en-US" sz="2800">
                <a:latin typeface="宋体" panose="02010600030101010101" pitchFamily="2" charset="-122"/>
                <a:ea typeface="宋体" panose="02010600030101010101" pitchFamily="2" charset="-122"/>
                <a:cs typeface="宋体" panose="02010600030101010101" pitchFamily="2" charset="-122"/>
              </a:rPr>
              <a:t>概述核酸由核苷酸聚合而成，</a:t>
            </a:r>
            <a:r>
              <a:rPr lang="zh-CN" altLang="en-US" sz="2800">
                <a:latin typeface="宋体" panose="02010600030101010101" pitchFamily="2" charset="-122"/>
                <a:ea typeface="宋体" panose="02010600030101010101" pitchFamily="2" charset="-122"/>
                <a:cs typeface="宋体" panose="02010600030101010101" pitchFamily="2" charset="-122"/>
              </a:rPr>
              <a:t>是储存与传递遗传信息的生物大分子。</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1" name="文本框 10"/>
          <p:cNvSpPr txBox="1"/>
          <p:nvPr/>
        </p:nvSpPr>
        <p:spPr>
          <a:xfrm>
            <a:off x="635635" y="428625"/>
            <a:ext cx="8119745" cy="645160"/>
          </a:xfrm>
          <a:prstGeom prst="rect">
            <a:avLst/>
          </a:prstGeom>
          <a:noFill/>
        </p:spPr>
        <p:txBody>
          <a:bodyPr wrap="square" rtlCol="0">
            <a:spAutoFit/>
          </a:bodyPr>
          <a:lstStyle/>
          <a:p>
            <a:pPr algn="just"/>
            <a:r>
              <a:rPr lang="zh-CN" altLang="en-US"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rPr>
              <a:t>（</a:t>
            </a:r>
            <a:r>
              <a:rPr lang="zh-CN" altLang="en-US"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rPr>
              <a:t>二）细胞各部分结构的分工与合作</a:t>
            </a:r>
            <a:endParaRPr lang="zh-CN" altLang="en-US"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endParaRPr>
          </a:p>
        </p:txBody>
      </p:sp>
      <p:grpSp>
        <p:nvGrpSpPr>
          <p:cNvPr id="13" name="组合 12"/>
          <p:cNvGrpSpPr/>
          <p:nvPr/>
        </p:nvGrpSpPr>
        <p:grpSpPr>
          <a:xfrm>
            <a:off x="7537450" y="582295"/>
            <a:ext cx="857885" cy="744220"/>
            <a:chOff x="7070753" y="3387873"/>
            <a:chExt cx="1692247" cy="1079500"/>
          </a:xfrm>
        </p:grpSpPr>
        <p:cxnSp>
          <p:nvCxnSpPr>
            <p:cNvPr id="14" name="直接连接符 13"/>
            <p:cNvCxnSpPr/>
            <p:nvPr/>
          </p:nvCxnSpPr>
          <p:spPr>
            <a:xfrm>
              <a:off x="7070753" y="4218485"/>
              <a:ext cx="1692247"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1" name="文本框 30"/>
          <p:cNvSpPr txBox="1"/>
          <p:nvPr/>
        </p:nvSpPr>
        <p:spPr>
          <a:xfrm>
            <a:off x="476250" y="1332230"/>
            <a:ext cx="11240135" cy="5195570"/>
          </a:xfrm>
          <a:prstGeom prst="rect">
            <a:avLst/>
          </a:prstGeom>
          <a:noFill/>
        </p:spPr>
        <p:txBody>
          <a:bodyPr wrap="square" rtlCol="0">
            <a:noAutofit/>
          </a:bodyPr>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细胞各部分结构既分工又合作，</a:t>
            </a:r>
            <a:r>
              <a:rPr lang="zh-CN" altLang="en-US" sz="2800">
                <a:latin typeface="宋体" panose="02010600030101010101" pitchFamily="2" charset="-122"/>
                <a:ea typeface="宋体" panose="02010600030101010101" pitchFamily="2" charset="-122"/>
                <a:cs typeface="宋体" panose="02010600030101010101" pitchFamily="2" charset="-122"/>
              </a:rPr>
              <a:t>执行细胞的各项生命活动。</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1.</a:t>
            </a:r>
            <a:r>
              <a:rPr lang="zh-CN" altLang="en-US" sz="2800">
                <a:latin typeface="宋体" panose="02010600030101010101" pitchFamily="2" charset="-122"/>
                <a:ea typeface="宋体" panose="02010600030101010101" pitchFamily="2" charset="-122"/>
                <a:cs typeface="宋体" panose="02010600030101010101" pitchFamily="2" charset="-122"/>
              </a:rPr>
              <a:t>概述细胞都由质膜包裹，质膜将细胞与其生活环境分开，能控制物质进出，</a:t>
            </a:r>
            <a:r>
              <a:rPr lang="zh-CN" altLang="en-US" sz="2800">
                <a:latin typeface="宋体" panose="02010600030101010101" pitchFamily="2" charset="-122"/>
                <a:ea typeface="宋体" panose="02010600030101010101" pitchFamily="2" charset="-122"/>
                <a:cs typeface="宋体" panose="02010600030101010101" pitchFamily="2" charset="-122"/>
              </a:rPr>
              <a:t>并参与细胞间的信息交流。</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2.</a:t>
            </a:r>
            <a:r>
              <a:rPr lang="zh-CN" altLang="en-US" sz="2800">
                <a:latin typeface="宋体" panose="02010600030101010101" pitchFamily="2" charset="-122"/>
                <a:ea typeface="宋体" panose="02010600030101010101" pitchFamily="2" charset="-122"/>
                <a:cs typeface="宋体" panose="02010600030101010101" pitchFamily="2" charset="-122"/>
              </a:rPr>
              <a:t>阐明细胞内具有多个相对独立的结构，</a:t>
            </a:r>
            <a:r>
              <a:rPr lang="zh-CN" altLang="en-US" sz="2800">
                <a:latin typeface="宋体" panose="02010600030101010101" pitchFamily="2" charset="-122"/>
                <a:ea typeface="宋体" panose="02010600030101010101" pitchFamily="2" charset="-122"/>
                <a:cs typeface="宋体" panose="02010600030101010101" pitchFamily="2" charset="-122"/>
              </a:rPr>
              <a:t>担负着物质运输、合成与分解、能量转换和信息传递等生命活动。</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3.</a:t>
            </a:r>
            <a:r>
              <a:rPr lang="zh-CN" altLang="en-US" sz="2800">
                <a:latin typeface="宋体" panose="02010600030101010101" pitchFamily="2" charset="-122"/>
                <a:ea typeface="宋体" panose="02010600030101010101" pitchFamily="2" charset="-122"/>
                <a:cs typeface="宋体" panose="02010600030101010101" pitchFamily="2" charset="-122"/>
              </a:rPr>
              <a:t>阐明遗传信息主要储存在细胞核中。</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4.</a:t>
            </a:r>
            <a:r>
              <a:rPr lang="zh-CN" altLang="en-US" sz="2800">
                <a:latin typeface="宋体" panose="02010600030101010101" pitchFamily="2" charset="-122"/>
                <a:ea typeface="宋体" panose="02010600030101010101" pitchFamily="2" charset="-122"/>
                <a:cs typeface="宋体" panose="02010600030101010101" pitchFamily="2" charset="-122"/>
              </a:rPr>
              <a:t>举例说明细胞各部分结构之间相互联系、协调一致，</a:t>
            </a:r>
            <a:r>
              <a:rPr lang="zh-CN" altLang="en-US" sz="2800">
                <a:latin typeface="宋体" panose="02010600030101010101" pitchFamily="2" charset="-122"/>
                <a:ea typeface="宋体" panose="02010600030101010101" pitchFamily="2" charset="-122"/>
                <a:cs typeface="宋体" panose="02010600030101010101" pitchFamily="2" charset="-122"/>
              </a:rPr>
              <a:t>共同执行细胞的各项生命活动。</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1" name="文本框 10"/>
          <p:cNvSpPr txBox="1"/>
          <p:nvPr/>
        </p:nvSpPr>
        <p:spPr>
          <a:xfrm>
            <a:off x="635635" y="681355"/>
            <a:ext cx="7238365" cy="645160"/>
          </a:xfrm>
          <a:prstGeom prst="rect">
            <a:avLst/>
          </a:prstGeom>
          <a:noFill/>
        </p:spPr>
        <p:txBody>
          <a:bodyPr wrap="square" rtlCol="0">
            <a:spAutoFit/>
          </a:bodyPr>
          <a:lstStyle/>
          <a:p>
            <a:pPr algn="just"/>
            <a:r>
              <a:rPr lang="zh-CN" altLang="en-US"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rPr>
              <a:t>（</a:t>
            </a:r>
            <a:r>
              <a:rPr lang="zh-CN" altLang="en-US"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rPr>
              <a:t>三）各细胞具有相似的基本结构</a:t>
            </a:r>
            <a:endParaRPr lang="zh-CN" altLang="en-US"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endParaRPr>
          </a:p>
        </p:txBody>
      </p:sp>
      <p:grpSp>
        <p:nvGrpSpPr>
          <p:cNvPr id="13" name="组合 12"/>
          <p:cNvGrpSpPr/>
          <p:nvPr/>
        </p:nvGrpSpPr>
        <p:grpSpPr>
          <a:xfrm>
            <a:off x="7016115" y="835660"/>
            <a:ext cx="857885" cy="744220"/>
            <a:chOff x="7070753" y="3387873"/>
            <a:chExt cx="1692247" cy="1079500"/>
          </a:xfrm>
        </p:grpSpPr>
        <p:cxnSp>
          <p:nvCxnSpPr>
            <p:cNvPr id="14" name="直接连接符 13"/>
            <p:cNvCxnSpPr/>
            <p:nvPr/>
          </p:nvCxnSpPr>
          <p:spPr>
            <a:xfrm>
              <a:off x="7070753" y="4218485"/>
              <a:ext cx="1692247"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1" name="文本框 30"/>
          <p:cNvSpPr txBox="1"/>
          <p:nvPr/>
        </p:nvSpPr>
        <p:spPr>
          <a:xfrm>
            <a:off x="476250" y="2126615"/>
            <a:ext cx="11240135" cy="3549650"/>
          </a:xfrm>
          <a:prstGeom prst="rect">
            <a:avLst/>
          </a:prstGeom>
          <a:noFill/>
        </p:spPr>
        <p:txBody>
          <a:bodyPr wrap="square" rtlCol="0">
            <a:noAutofit/>
          </a:bodyPr>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各种细胞具有相似的基本结构，</a:t>
            </a:r>
            <a:r>
              <a:rPr lang="zh-CN" altLang="en-US" sz="2800">
                <a:latin typeface="宋体" panose="02010600030101010101" pitchFamily="2" charset="-122"/>
                <a:ea typeface="宋体" panose="02010600030101010101" pitchFamily="2" charset="-122"/>
                <a:cs typeface="宋体" panose="02010600030101010101" pitchFamily="2" charset="-122"/>
              </a:rPr>
              <a:t>但在形态与功能上有差异。</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1.</a:t>
            </a:r>
            <a:r>
              <a:rPr lang="zh-CN" altLang="en-US" sz="2800">
                <a:latin typeface="宋体" panose="02010600030101010101" pitchFamily="2" charset="-122"/>
                <a:ea typeface="宋体" panose="02010600030101010101" pitchFamily="2" charset="-122"/>
                <a:cs typeface="宋体" panose="02010600030101010101" pitchFamily="2" charset="-122"/>
              </a:rPr>
              <a:t>说明有些生物体只有一个细胞，而另一些生物体由很多细胞构成，这些细胞形态和功能多样，</a:t>
            </a:r>
            <a:r>
              <a:rPr lang="zh-CN" altLang="en-US" sz="2800">
                <a:latin typeface="宋体" panose="02010600030101010101" pitchFamily="2" charset="-122"/>
                <a:ea typeface="宋体" panose="02010600030101010101" pitchFamily="2" charset="-122"/>
                <a:cs typeface="宋体" panose="02010600030101010101" pitchFamily="2" charset="-122"/>
              </a:rPr>
              <a:t>但都具有相似的基本结构。</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2.</a:t>
            </a:r>
            <a:r>
              <a:rPr lang="zh-CN" altLang="en-US" sz="2800">
                <a:latin typeface="宋体" panose="02010600030101010101" pitchFamily="2" charset="-122"/>
                <a:ea typeface="宋体" panose="02010600030101010101" pitchFamily="2" charset="-122"/>
                <a:cs typeface="宋体" panose="02010600030101010101" pitchFamily="2" charset="-122"/>
              </a:rPr>
              <a:t>描述原核细胞与真核细胞的最大区别是原核细胞没有由核膜包被的细胞核。</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a:off x="0" y="0"/>
            <a:ext cx="9015656" cy="5910196"/>
            <a:chOff x="0" y="0"/>
            <a:chExt cx="9015656" cy="5910196"/>
          </a:xfrm>
        </p:grpSpPr>
        <p:grpSp>
          <p:nvGrpSpPr>
            <p:cNvPr id="4" name="组合 3"/>
            <p:cNvGrpSpPr/>
            <p:nvPr/>
          </p:nvGrpSpPr>
          <p:grpSpPr>
            <a:xfrm>
              <a:off x="0" y="0"/>
              <a:ext cx="410444" cy="5910196"/>
              <a:chOff x="0" y="0"/>
              <a:chExt cx="410444" cy="5910196"/>
            </a:xfrm>
          </p:grpSpPr>
          <p:grpSp>
            <p:nvGrpSpPr>
              <p:cNvPr id="5" name="组合 4"/>
              <p:cNvGrpSpPr/>
              <p:nvPr/>
            </p:nvGrpSpPr>
            <p:grpSpPr>
              <a:xfrm>
                <a:off x="0" y="180000"/>
                <a:ext cx="180000" cy="5730196"/>
                <a:chOff x="0" y="180000"/>
                <a:chExt cx="180000" cy="5730196"/>
              </a:xfrm>
              <a:solidFill>
                <a:srgbClr val="887875"/>
              </a:solidFill>
            </p:grpSpPr>
            <p:sp>
              <p:nvSpPr>
                <p:cNvPr id="8" name="矩形 7"/>
                <p:cNvSpPr/>
                <p:nvPr/>
              </p:nvSpPr>
              <p:spPr>
                <a:xfrm rot="5400000">
                  <a:off x="-2685098" y="2865098"/>
                  <a:ext cx="555019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9" name="等腰三角形 8"/>
                <p:cNvSpPr/>
                <p:nvPr/>
              </p:nvSpPr>
              <p:spPr>
                <a:xfrm rot="10800000">
                  <a:off x="0" y="5730196"/>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6" name="矩形 5"/>
              <p:cNvSpPr/>
              <p:nvPr/>
            </p:nvSpPr>
            <p:spPr>
              <a:xfrm rot="5400000">
                <a:off x="-1659557" y="1890000"/>
                <a:ext cx="3960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7" name="等腰三角形 6"/>
              <p:cNvSpPr/>
              <p:nvPr/>
            </p:nvSpPr>
            <p:spPr>
              <a:xfrm rot="10800000">
                <a:off x="230444" y="3955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10" name="组合 9"/>
            <p:cNvGrpSpPr/>
            <p:nvPr/>
          </p:nvGrpSpPr>
          <p:grpSpPr>
            <a:xfrm>
              <a:off x="0" y="0"/>
              <a:ext cx="9015656" cy="402315"/>
              <a:chOff x="0" y="0"/>
              <a:chExt cx="9015656" cy="402315"/>
            </a:xfrm>
          </p:grpSpPr>
          <p:grpSp>
            <p:nvGrpSpPr>
              <p:cNvPr id="11" name="组合 10"/>
              <p:cNvGrpSpPr/>
              <p:nvPr/>
            </p:nvGrpSpPr>
            <p:grpSpPr>
              <a:xfrm>
                <a:off x="0" y="0"/>
                <a:ext cx="9015656" cy="180000"/>
                <a:chOff x="0" y="0"/>
                <a:chExt cx="9015656" cy="180000"/>
              </a:xfrm>
              <a:solidFill>
                <a:srgbClr val="887875"/>
              </a:solidFill>
            </p:grpSpPr>
            <p:sp>
              <p:nvSpPr>
                <p:cNvPr id="15" name="矩形 14"/>
                <p:cNvSpPr/>
                <p:nvPr/>
              </p:nvSpPr>
              <p:spPr>
                <a:xfrm>
                  <a:off x="0" y="0"/>
                  <a:ext cx="883565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6" name="等腰三角形 15"/>
                <p:cNvSpPr/>
                <p:nvPr/>
              </p:nvSpPr>
              <p:spPr>
                <a:xfrm rot="5400000">
                  <a:off x="8835656" y="0"/>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12" name="组合 11"/>
              <p:cNvGrpSpPr/>
              <p:nvPr/>
            </p:nvGrpSpPr>
            <p:grpSpPr>
              <a:xfrm>
                <a:off x="1" y="222315"/>
                <a:ext cx="7229328" cy="180000"/>
                <a:chOff x="0" y="170600"/>
                <a:chExt cx="7162213" cy="189400"/>
              </a:xfrm>
            </p:grpSpPr>
            <p:sp>
              <p:nvSpPr>
                <p:cNvPr id="13" name="等腰三角形 12"/>
                <p:cNvSpPr/>
                <p:nvPr/>
              </p:nvSpPr>
              <p:spPr>
                <a:xfrm rot="5400000">
                  <a:off x="6982213" y="170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14" name="矩形 13"/>
                <p:cNvSpPr/>
                <p:nvPr/>
              </p:nvSpPr>
              <p:spPr>
                <a:xfrm>
                  <a:off x="0" y="180000"/>
                  <a:ext cx="6984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grpSp>
      <p:grpSp>
        <p:nvGrpSpPr>
          <p:cNvPr id="18" name="组合 17"/>
          <p:cNvGrpSpPr/>
          <p:nvPr/>
        </p:nvGrpSpPr>
        <p:grpSpPr>
          <a:xfrm flipH="1" flipV="1">
            <a:off x="3206959" y="1000502"/>
            <a:ext cx="9015656" cy="5910196"/>
            <a:chOff x="0" y="0"/>
            <a:chExt cx="9015656" cy="5910196"/>
          </a:xfrm>
        </p:grpSpPr>
        <p:grpSp>
          <p:nvGrpSpPr>
            <p:cNvPr id="19" name="组合 18"/>
            <p:cNvGrpSpPr/>
            <p:nvPr/>
          </p:nvGrpSpPr>
          <p:grpSpPr>
            <a:xfrm>
              <a:off x="0" y="0"/>
              <a:ext cx="410444" cy="5910196"/>
              <a:chOff x="0" y="0"/>
              <a:chExt cx="410444" cy="5910196"/>
            </a:xfrm>
          </p:grpSpPr>
          <p:grpSp>
            <p:nvGrpSpPr>
              <p:cNvPr id="27" name="组合 26"/>
              <p:cNvGrpSpPr/>
              <p:nvPr/>
            </p:nvGrpSpPr>
            <p:grpSpPr>
              <a:xfrm>
                <a:off x="0" y="180000"/>
                <a:ext cx="180000" cy="5730196"/>
                <a:chOff x="0" y="180000"/>
                <a:chExt cx="180000" cy="5730196"/>
              </a:xfrm>
              <a:solidFill>
                <a:srgbClr val="887875"/>
              </a:solidFill>
            </p:grpSpPr>
            <p:sp>
              <p:nvSpPr>
                <p:cNvPr id="30" name="矩形 29"/>
                <p:cNvSpPr/>
                <p:nvPr/>
              </p:nvSpPr>
              <p:spPr>
                <a:xfrm rot="5400000">
                  <a:off x="-2685098" y="2865098"/>
                  <a:ext cx="555019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1" name="等腰三角形 30"/>
                <p:cNvSpPr/>
                <p:nvPr/>
              </p:nvSpPr>
              <p:spPr>
                <a:xfrm rot="10800000">
                  <a:off x="0" y="5730196"/>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28" name="矩形 27"/>
              <p:cNvSpPr/>
              <p:nvPr/>
            </p:nvSpPr>
            <p:spPr>
              <a:xfrm rot="5400000">
                <a:off x="-1659557" y="1890000"/>
                <a:ext cx="3960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9" name="等腰三角形 28"/>
              <p:cNvSpPr/>
              <p:nvPr/>
            </p:nvSpPr>
            <p:spPr>
              <a:xfrm rot="10800000">
                <a:off x="230444" y="3955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20" name="组合 19"/>
            <p:cNvGrpSpPr/>
            <p:nvPr/>
          </p:nvGrpSpPr>
          <p:grpSpPr>
            <a:xfrm>
              <a:off x="0" y="0"/>
              <a:ext cx="9015656" cy="402315"/>
              <a:chOff x="0" y="0"/>
              <a:chExt cx="9015656" cy="402315"/>
            </a:xfrm>
          </p:grpSpPr>
          <p:grpSp>
            <p:nvGrpSpPr>
              <p:cNvPr id="21" name="组合 20"/>
              <p:cNvGrpSpPr/>
              <p:nvPr/>
            </p:nvGrpSpPr>
            <p:grpSpPr>
              <a:xfrm>
                <a:off x="0" y="0"/>
                <a:ext cx="9015656" cy="180000"/>
                <a:chOff x="0" y="0"/>
                <a:chExt cx="9015656" cy="180000"/>
              </a:xfrm>
              <a:solidFill>
                <a:srgbClr val="887875"/>
              </a:solidFill>
            </p:grpSpPr>
            <p:sp>
              <p:nvSpPr>
                <p:cNvPr id="25" name="矩形 24"/>
                <p:cNvSpPr/>
                <p:nvPr/>
              </p:nvSpPr>
              <p:spPr>
                <a:xfrm>
                  <a:off x="0" y="0"/>
                  <a:ext cx="883565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6" name="等腰三角形 25"/>
                <p:cNvSpPr/>
                <p:nvPr/>
              </p:nvSpPr>
              <p:spPr>
                <a:xfrm rot="5400000">
                  <a:off x="8835656" y="0"/>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22" name="组合 21"/>
              <p:cNvGrpSpPr/>
              <p:nvPr/>
            </p:nvGrpSpPr>
            <p:grpSpPr>
              <a:xfrm>
                <a:off x="1" y="222315"/>
                <a:ext cx="7229328" cy="180000"/>
                <a:chOff x="0" y="170600"/>
                <a:chExt cx="7162213" cy="189400"/>
              </a:xfrm>
            </p:grpSpPr>
            <p:sp>
              <p:nvSpPr>
                <p:cNvPr id="23" name="等腰三角形 22"/>
                <p:cNvSpPr/>
                <p:nvPr/>
              </p:nvSpPr>
              <p:spPr>
                <a:xfrm rot="5400000">
                  <a:off x="6982213" y="170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4" name="矩形 23"/>
                <p:cNvSpPr/>
                <p:nvPr/>
              </p:nvSpPr>
              <p:spPr>
                <a:xfrm>
                  <a:off x="0" y="180000"/>
                  <a:ext cx="6984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grpSp>
      <p:sp>
        <p:nvSpPr>
          <p:cNvPr id="32" name="椭圆 31"/>
          <p:cNvSpPr/>
          <p:nvPr/>
        </p:nvSpPr>
        <p:spPr>
          <a:xfrm rot="5400000">
            <a:off x="10151550" y="1472283"/>
            <a:ext cx="1046750" cy="1015434"/>
          </a:xfrm>
          <a:prstGeom prst="ellipse">
            <a:avLst/>
          </a:prstGeom>
          <a:pattFill prst="dkDnDiag">
            <a:fgClr>
              <a:srgbClr val="F9E2BD"/>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3" name="椭圆 32"/>
          <p:cNvSpPr/>
          <p:nvPr/>
        </p:nvSpPr>
        <p:spPr>
          <a:xfrm rot="5400000">
            <a:off x="9400214" y="459170"/>
            <a:ext cx="712534" cy="670786"/>
          </a:xfrm>
          <a:prstGeom prst="ellipse">
            <a:avLst/>
          </a:prstGeom>
          <a:pattFill prst="dkDnDiag">
            <a:fgClr>
              <a:srgbClr val="D4E8E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34" name="文本框 33"/>
          <p:cNvSpPr txBox="1"/>
          <p:nvPr/>
        </p:nvSpPr>
        <p:spPr>
          <a:xfrm>
            <a:off x="1308735" y="2644775"/>
            <a:ext cx="9573895" cy="1568450"/>
          </a:xfrm>
          <a:prstGeom prst="rect">
            <a:avLst/>
          </a:prstGeom>
          <a:noFill/>
        </p:spPr>
        <p:txBody>
          <a:bodyPr wrap="square" rtlCol="0">
            <a:spAutoFit/>
          </a:bodyPr>
          <a:p>
            <a:pPr algn="ctr"/>
            <a:r>
              <a:rPr lang="zh-CN" altLang="en-US" sz="4800" b="1">
                <a:solidFill>
                  <a:srgbClr val="F38417"/>
                </a:solidFill>
                <a:effectLst>
                  <a:innerShdw blurRad="63500" dist="50800" dir="13500000">
                    <a:prstClr val="black">
                      <a:alpha val="50000"/>
                    </a:prstClr>
                  </a:innerShdw>
                </a:effectLst>
                <a:latin typeface="黑体" panose="02010609060101010101" charset="-122"/>
                <a:ea typeface="黑体" panose="02010609060101010101" charset="-122"/>
                <a:cs typeface="黑体" panose="02010609060101010101" charset="-122"/>
              </a:rPr>
              <a:t>概念</a:t>
            </a:r>
            <a:r>
              <a:rPr lang="en-US" altLang="zh-CN" sz="4800" b="1">
                <a:solidFill>
                  <a:srgbClr val="F38417"/>
                </a:solidFill>
                <a:effectLst>
                  <a:innerShdw blurRad="63500" dist="50800" dir="13500000">
                    <a:prstClr val="black">
                      <a:alpha val="50000"/>
                    </a:prstClr>
                  </a:innerShdw>
                </a:effectLst>
                <a:latin typeface="黑体" panose="02010609060101010101" charset="-122"/>
                <a:ea typeface="黑体" panose="02010609060101010101" charset="-122"/>
                <a:cs typeface="黑体" panose="02010609060101010101" charset="-122"/>
              </a:rPr>
              <a:t> 2  </a:t>
            </a:r>
            <a:r>
              <a:rPr lang="zh-CN" altLang="en-US" sz="4800" b="1">
                <a:solidFill>
                  <a:srgbClr val="F38417"/>
                </a:solidFill>
                <a:effectLst>
                  <a:innerShdw blurRad="63500" dist="50800" dir="13500000">
                    <a:prstClr val="black">
                      <a:alpha val="50000"/>
                    </a:prstClr>
                  </a:innerShdw>
                </a:effectLst>
                <a:latin typeface="黑体" panose="02010609060101010101" charset="-122"/>
                <a:ea typeface="黑体" panose="02010609060101010101" charset="-122"/>
                <a:cs typeface="黑体" panose="02010609060101010101" charset="-122"/>
              </a:rPr>
              <a:t>细胞的生存需要能量和营养物质，</a:t>
            </a:r>
            <a:r>
              <a:rPr lang="zh-CN" altLang="en-US" sz="4800" b="1">
                <a:solidFill>
                  <a:srgbClr val="F38417"/>
                </a:solidFill>
                <a:effectLst>
                  <a:innerShdw blurRad="63500" dist="50800" dir="13500000">
                    <a:prstClr val="black">
                      <a:alpha val="50000"/>
                    </a:prstClr>
                  </a:innerShdw>
                </a:effectLst>
                <a:latin typeface="黑体" panose="02010609060101010101" charset="-122"/>
                <a:ea typeface="黑体" panose="02010609060101010101" charset="-122"/>
                <a:cs typeface="黑体" panose="02010609060101010101" charset="-122"/>
              </a:rPr>
              <a:t>并通过分裂实现增殖</a:t>
            </a:r>
            <a:endParaRPr lang="zh-CN" altLang="en-US" sz="4800" b="1">
              <a:solidFill>
                <a:srgbClr val="F38417"/>
              </a:solidFill>
              <a:effectLst>
                <a:innerShdw blurRad="63500" dist="50800" dir="13500000">
                  <a:prstClr val="black">
                    <a:alpha val="50000"/>
                  </a:prstClr>
                </a:innerShdw>
              </a:effectLst>
              <a:latin typeface="黑体" panose="02010609060101010101" charset="-122"/>
              <a:ea typeface="黑体" panose="02010609060101010101" charset="-122"/>
              <a:cs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1" name="文本框 10"/>
          <p:cNvSpPr txBox="1"/>
          <p:nvPr/>
        </p:nvSpPr>
        <p:spPr>
          <a:xfrm>
            <a:off x="635635" y="428625"/>
            <a:ext cx="6778625" cy="645160"/>
          </a:xfrm>
          <a:prstGeom prst="rect">
            <a:avLst/>
          </a:prstGeom>
          <a:noFill/>
        </p:spPr>
        <p:txBody>
          <a:bodyPr wrap="square" rtlCol="0">
            <a:spAutoFit/>
          </a:bodyPr>
          <a:lstStyle/>
          <a:p>
            <a:pPr algn="just"/>
            <a:r>
              <a:rPr lang="zh-CN" altLang="en-US"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rPr>
              <a:t>（一）物质进出细胞的运输方式</a:t>
            </a:r>
            <a:endParaRPr lang="zh-CN" altLang="en-US"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endParaRPr>
          </a:p>
        </p:txBody>
      </p:sp>
      <p:grpSp>
        <p:nvGrpSpPr>
          <p:cNvPr id="13" name="组合 12"/>
          <p:cNvGrpSpPr/>
          <p:nvPr/>
        </p:nvGrpSpPr>
        <p:grpSpPr>
          <a:xfrm>
            <a:off x="6599555" y="582295"/>
            <a:ext cx="857885" cy="744220"/>
            <a:chOff x="7070753" y="3387873"/>
            <a:chExt cx="1692247" cy="1079500"/>
          </a:xfrm>
        </p:grpSpPr>
        <p:cxnSp>
          <p:nvCxnSpPr>
            <p:cNvPr id="14" name="直接连接符 13"/>
            <p:cNvCxnSpPr/>
            <p:nvPr/>
          </p:nvCxnSpPr>
          <p:spPr>
            <a:xfrm>
              <a:off x="7070753" y="4218485"/>
              <a:ext cx="1692247"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1" name="文本框 30"/>
          <p:cNvSpPr txBox="1"/>
          <p:nvPr/>
        </p:nvSpPr>
        <p:spPr>
          <a:xfrm>
            <a:off x="476250" y="1694815"/>
            <a:ext cx="11240135" cy="4160520"/>
          </a:xfrm>
          <a:prstGeom prst="rect">
            <a:avLst/>
          </a:prstGeom>
          <a:noFill/>
        </p:spPr>
        <p:txBody>
          <a:bodyPr wrap="square" rtlCol="0">
            <a:noAutofit/>
          </a:bodyPr>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物质通过被动运输、主动运输等方式进出细胞，</a:t>
            </a:r>
            <a:r>
              <a:rPr lang="zh-CN" altLang="en-US" sz="2800">
                <a:latin typeface="宋体" panose="02010600030101010101" pitchFamily="2" charset="-122"/>
                <a:ea typeface="宋体" panose="02010600030101010101" pitchFamily="2" charset="-122"/>
                <a:cs typeface="宋体" panose="02010600030101010101" pitchFamily="2" charset="-122"/>
              </a:rPr>
              <a:t>以维持细胞的正常代谢活动。</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1.</a:t>
            </a:r>
            <a:r>
              <a:rPr lang="zh-CN" altLang="en-US" sz="2800">
                <a:latin typeface="宋体" panose="02010600030101010101" pitchFamily="2" charset="-122"/>
                <a:ea typeface="宋体" panose="02010600030101010101" pitchFamily="2" charset="-122"/>
                <a:cs typeface="宋体" panose="02010600030101010101" pitchFamily="2" charset="-122"/>
              </a:rPr>
              <a:t>阐明质膜具有选择透过性。</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2.</a:t>
            </a:r>
            <a:r>
              <a:rPr lang="zh-CN" altLang="en-US" sz="2800">
                <a:latin typeface="宋体" panose="02010600030101010101" pitchFamily="2" charset="-122"/>
                <a:ea typeface="宋体" panose="02010600030101010101" pitchFamily="2" charset="-122"/>
                <a:cs typeface="宋体" panose="02010600030101010101" pitchFamily="2" charset="-122"/>
              </a:rPr>
              <a:t>举例说明有些物质顺浓度梯度进出细胞，不需要额外提供能量；有些物质逆浓度梯度进出细胞，</a:t>
            </a:r>
            <a:r>
              <a:rPr lang="zh-CN" altLang="en-US" sz="2800">
                <a:latin typeface="宋体" panose="02010600030101010101" pitchFamily="2" charset="-122"/>
                <a:ea typeface="宋体" panose="02010600030101010101" pitchFamily="2" charset="-122"/>
                <a:cs typeface="宋体" panose="02010600030101010101" pitchFamily="2" charset="-122"/>
              </a:rPr>
              <a:t>需要能量和载体蛋白。</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3.</a:t>
            </a:r>
            <a:r>
              <a:rPr lang="zh-CN" altLang="en-US" sz="2800">
                <a:latin typeface="宋体" panose="02010600030101010101" pitchFamily="2" charset="-122"/>
                <a:ea typeface="宋体" panose="02010600030101010101" pitchFamily="2" charset="-122"/>
                <a:cs typeface="宋体" panose="02010600030101010101" pitchFamily="2" charset="-122"/>
              </a:rPr>
              <a:t>举例说明大分子物质可以通过胞吞、胞吐进出细胞。</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2.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heme/theme1.xml><?xml version="1.0" encoding="utf-8"?>
<a:theme xmlns:a="http://schemas.openxmlformats.org/drawingml/2006/main" name="WPS">
  <a:themeElements>
    <a:clrScheme name="WPS">
      <a:dk1>
        <a:sysClr val="windowText" lastClr="000000"/>
      </a:dk1>
      <a:lt1>
        <a:sysClr val="window" lastClr="FFFFFF"/>
      </a:lt1>
      <a:dk2>
        <a:srgbClr val="44546A"/>
      </a:dk2>
      <a:lt2>
        <a:srgbClr val="E7E6E6"/>
      </a:lt2>
      <a:accent1>
        <a:srgbClr val="4874CB"/>
      </a:accent1>
      <a:accent2>
        <a:srgbClr val="EE822F"/>
      </a:accent2>
      <a:accent3>
        <a:srgbClr val="F2BA02"/>
      </a:accent3>
      <a:accent4>
        <a:srgbClr val="75BD42"/>
      </a:accent4>
      <a:accent5>
        <a:srgbClr val="30C0B4"/>
      </a:accent5>
      <a:accent6>
        <a:srgbClr val="E54C5E"/>
      </a:accent6>
      <a:hlink>
        <a:srgbClr val="0026E5"/>
      </a:hlink>
      <a:folHlink>
        <a:srgbClr val="7E1FAD"/>
      </a:folHlink>
    </a:clrScheme>
    <a:fontScheme name="WPS">
      <a:majorFont>
        <a:latin typeface="Arial"/>
        <a:ea typeface="微软雅黑"/>
        <a:cs typeface=""/>
      </a:majorFont>
      <a:minorFont>
        <a:latin typeface="Arial"/>
        <a:ea typeface="微软雅黑"/>
        <a:cs typeface=""/>
      </a:minorFont>
    </a:fontScheme>
    <a:fmtScheme name="WPS">
      <a:fillStyleLst>
        <a:solidFill>
          <a:schemeClr val="phClr"/>
        </a:solidFill>
        <a:gradFill>
          <a:gsLst>
            <a:gs pos="0">
              <a:schemeClr val="phClr">
                <a:lumOff val="17500"/>
              </a:schemeClr>
            </a:gs>
            <a:gs pos="100000">
              <a:schemeClr val="phClr"/>
            </a:gs>
          </a:gsLst>
          <a:lin ang="2700000" scaled="0"/>
        </a:gradFill>
        <a:gradFill>
          <a:gsLst>
            <a:gs pos="0">
              <a:schemeClr val="phClr">
                <a:hueOff val="-2520000"/>
              </a:schemeClr>
            </a:gs>
            <a:gs pos="100000">
              <a:schemeClr val="phClr"/>
            </a:gs>
          </a:gsLst>
          <a:lin ang="2700000" scaled="0"/>
        </a:gradFill>
      </a:fillStyleLst>
      <a:lnStyleLst>
        <a:ln w="12700" cap="flat" cmpd="sng" algn="ctr">
          <a:solidFill>
            <a:schemeClr val="phClr"/>
          </a:solidFill>
          <a:prstDash val="solid"/>
          <a:miter lim="800000"/>
        </a:ln>
        <a:ln w="12700" cap="flat" cmpd="sng" algn="ctr">
          <a:solidFill>
            <a:schemeClr val="phClr"/>
          </a:solidFill>
          <a:prstDash val="solid"/>
          <a:miter lim="800000"/>
        </a:ln>
        <a:ln w="12700" cap="flat" cmpd="sng" algn="ctr">
          <a:gradFill>
            <a:gsLst>
              <a:gs pos="0">
                <a:schemeClr val="phClr">
                  <a:hueOff val="-4200000"/>
                </a:schemeClr>
              </a:gs>
              <a:gs pos="100000">
                <a:schemeClr val="phClr"/>
              </a:gs>
            </a:gsLst>
            <a:lin ang="2700000" scaled="1"/>
          </a:gradFill>
          <a:prstDash val="solid"/>
          <a:miter lim="800000"/>
        </a:ln>
      </a:lnStyleLst>
      <a:effectStyleLst>
        <a:effectStyle>
          <a:effectLst>
            <a:outerShdw blurRad="101600" dist="50800" dir="5400000" algn="ctr" rotWithShape="0">
              <a:schemeClr val="phClr">
                <a:alpha val="60000"/>
              </a:schemeClr>
            </a:outerShdw>
          </a:effectLst>
        </a:effectStyle>
        <a:effectStyle>
          <a:effectLst>
            <a:reflection stA="50000" endA="300" endPos="40000" dist="25400" dir="5400000" sy="-100000" algn="bl" rotWithShape="0"/>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2748</Words>
  <Application>WPS 演示</Application>
  <PresentationFormat>宽屏</PresentationFormat>
  <Paragraphs>124</Paragraphs>
  <Slides>20</Slides>
  <Notes>4</Notes>
  <HiddenSlides>0</HiddenSlides>
  <MMClips>0</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20</vt:i4>
      </vt:variant>
    </vt:vector>
  </HeadingPairs>
  <TitlesOfParts>
    <vt:vector size="31" baseType="lpstr">
      <vt:lpstr>Arial</vt:lpstr>
      <vt:lpstr>宋体</vt:lpstr>
      <vt:lpstr>Wingdings</vt:lpstr>
      <vt:lpstr>Wingdings</vt:lpstr>
      <vt:lpstr>微软雅黑</vt:lpstr>
      <vt:lpstr>方正粗黑宋简体</vt:lpstr>
      <vt:lpstr>黑体</vt:lpstr>
      <vt:lpstr>Times New Roman</vt:lpstr>
      <vt:lpstr>Arial Unicode MS</vt:lpstr>
      <vt:lpstr>Calibri</vt:lpstr>
      <vt:lpstr>WPS</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空白演示</dc:title>
  <dc:creator>Doris</dc:creator>
  <cp:lastModifiedBy>WPS_1758008074</cp:lastModifiedBy>
  <cp:revision>162</cp:revision>
  <dcterms:created xsi:type="dcterms:W3CDTF">2019-06-19T02:08:00Z</dcterms:created>
  <dcterms:modified xsi:type="dcterms:W3CDTF">2026-03-18T00:57:46Z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2052-12.1.0.25225</vt:lpwstr>
  </property>
  <property fmtid="{D5CDD505-2E9C-101B-9397-08002B2CF9AE}" pid="3" name="ICV">
    <vt:lpwstr>F408EA9B00954A19A577A5356E36F9F1_11</vt:lpwstr>
  </property>
</Properties>
</file>